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11309350" cx="20104100"/>
  <p:notesSz cx="20104100" cy="11309350"/>
  <p:embeddedFontLst>
    <p:embeddedFont>
      <p:font typeface="Arial Black"/>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3EBCEF-77F8-459A-BE38-CE9748AC3F38}">
  <a:tblStyle styleId="{B73EBCEF-77F8-459A-BE38-CE9748AC3F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ArialBlack-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 name="Google Shape;4;n"/>
          <p:cNvSpPr txBox="1"/>
          <p:nvPr>
            <p:ph idx="10" type="dt"/>
          </p:nvPr>
        </p:nvSpPr>
        <p:spPr>
          <a:xfrm>
            <a:off x="11387138" y="0"/>
            <a:ext cx="8712200" cy="566738"/>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 name="Google Shape;5;n"/>
          <p:cNvSpPr/>
          <p:nvPr>
            <p:ph idx="3"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742613"/>
            <a:ext cx="8712200" cy="566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n"/>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sz="1200"/>
              <a:t>‹#›</a:t>
            </a:fld>
            <a:endParaRPr sz="1200"/>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9d78765c3_1_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19d78765c3_1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9b8038e23_0_0: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19b8038e23_0_0: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2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2:notes"/>
          <p:cNvSpPr txBox="1"/>
          <p:nvPr>
            <p:ph idx="1" type="body"/>
          </p:nvPr>
        </p:nvSpPr>
        <p:spPr>
          <a:xfrm>
            <a:off x="2009775" y="5441950"/>
            <a:ext cx="16084550" cy="44545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2:notes"/>
          <p:cNvSpPr txBox="1"/>
          <p:nvPr>
            <p:ph idx="12" type="sldNum"/>
          </p:nvPr>
        </p:nvSpPr>
        <p:spPr>
          <a:xfrm>
            <a:off x="11387138" y="10742613"/>
            <a:ext cx="8712200" cy="56673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9286ab085_0_29: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19286ab085_0_29: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9286ab085_0_22: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19286ab085_0_2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9286ab085_0_12:notes"/>
          <p:cNvSpPr txBox="1"/>
          <p:nvPr>
            <p:ph idx="1" type="body"/>
          </p:nvPr>
        </p:nvSpPr>
        <p:spPr>
          <a:xfrm>
            <a:off x="2009775" y="5441950"/>
            <a:ext cx="16084500" cy="445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19286ab085_0_12:notes"/>
          <p:cNvSpPr/>
          <p:nvPr>
            <p:ph idx="2" type="sldImg"/>
          </p:nvPr>
        </p:nvSpPr>
        <p:spPr>
          <a:xfrm>
            <a:off x="6659563" y="1414463"/>
            <a:ext cx="6785100" cy="381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1: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txBox="1"/>
          <p:nvPr>
            <p:ph idx="1" type="body"/>
          </p:nvPr>
        </p:nvSpPr>
        <p:spPr>
          <a:xfrm>
            <a:off x="2009775" y="5441950"/>
            <a:ext cx="16084550" cy="4454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396"/>
            <a:ext cx="20104810" cy="11308953"/>
          </a:xfrm>
          <a:prstGeom prst="rect">
            <a:avLst/>
          </a:prstGeom>
          <a:noFill/>
          <a:ln>
            <a:noFill/>
          </a:ln>
        </p:spPr>
      </p:pic>
      <p:sp>
        <p:nvSpPr>
          <p:cNvPr id="17" name="Google Shape;17;p2"/>
          <p:cNvSpPr txBox="1"/>
          <p:nvPr>
            <p:ph type="ctrTitle"/>
          </p:nvPr>
        </p:nvSpPr>
        <p:spPr>
          <a:xfrm>
            <a:off x="2838209" y="8700548"/>
            <a:ext cx="6781800" cy="5847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2838209" y="9612314"/>
            <a:ext cx="8712681" cy="36933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24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p:nvPr/>
        </p:nvSpPr>
        <p:spPr>
          <a:xfrm>
            <a:off x="2838209" y="9464675"/>
            <a:ext cx="8841105" cy="0"/>
          </a:xfrm>
          <a:custGeom>
            <a:rect b="b" l="l" r="r" t="t"/>
            <a:pathLst>
              <a:path extrusionOk="0" h="120000" w="8841105">
                <a:moveTo>
                  <a:pt x="0" y="0"/>
                </a:moveTo>
                <a:lnTo>
                  <a:pt x="8840652" y="0"/>
                </a:lnTo>
              </a:path>
            </a:pathLst>
          </a:custGeom>
          <a:noFill/>
          <a:ln cap="flat" cmpd="sng" w="10450">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60"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62" name="Google Shape;62;p11"/>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63" name="Google Shape;63;p11"/>
          <p:cNvSpPr/>
          <p:nvPr/>
        </p:nvSpPr>
        <p:spPr>
          <a:xfrm>
            <a:off x="7004050" y="73310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4" name="Google Shape;64;p11"/>
          <p:cNvSpPr txBox="1"/>
          <p:nvPr>
            <p:ph type="title"/>
          </p:nvPr>
        </p:nvSpPr>
        <p:spPr>
          <a:xfrm>
            <a:off x="7432828" y="76582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67" name="Google Shape;67;p12"/>
          <p:cNvSpPr txBox="1"/>
          <p:nvPr>
            <p:ph type="title"/>
          </p:nvPr>
        </p:nvSpPr>
        <p:spPr>
          <a:xfrm>
            <a:off x="6623050" y="70262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8"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22" name="Google Shape;22;p3"/>
          <p:cNvSpPr txBox="1"/>
          <p:nvPr>
            <p:ph type="title"/>
          </p:nvPr>
        </p:nvSpPr>
        <p:spPr>
          <a:xfrm>
            <a:off x="6851650" y="7483475"/>
            <a:ext cx="9782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b="0" l="0" r="0" t="0"/>
          <a:stretch/>
        </p:blipFill>
        <p:spPr>
          <a:xfrm>
            <a:off x="3362" y="0"/>
            <a:ext cx="20097375" cy="11309350"/>
          </a:xfrm>
          <a:prstGeom prst="rect">
            <a:avLst/>
          </a:prstGeom>
          <a:noFill/>
          <a:ln>
            <a:noFill/>
          </a:ln>
        </p:spPr>
      </p:pic>
      <p:sp>
        <p:nvSpPr>
          <p:cNvPr id="25" name="Google Shape;25;p4"/>
          <p:cNvSpPr txBox="1"/>
          <p:nvPr>
            <p:ph type="title"/>
          </p:nvPr>
        </p:nvSpPr>
        <p:spPr>
          <a:xfrm>
            <a:off x="4794250" y="69500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6" name="Shape 26"/>
        <p:cNvGrpSpPr/>
        <p:nvPr/>
      </p:nvGrpSpPr>
      <p:grpSpPr>
        <a:xfrm>
          <a:off x="0" y="0"/>
          <a:ext cx="0" cy="0"/>
          <a:chOff x="0" y="0"/>
          <a:chExt cx="0" cy="0"/>
        </a:xfrm>
      </p:grpSpPr>
      <p:sp>
        <p:nvSpPr>
          <p:cNvPr id="27" name="Google Shape;27;p5"/>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p:nvPr/>
        </p:nvSpPr>
        <p:spPr>
          <a:xfrm>
            <a:off x="-6350"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9" name="Google Shape;29;p5"/>
          <p:cNvSpPr/>
          <p:nvPr/>
        </p:nvSpPr>
        <p:spPr>
          <a:xfrm>
            <a:off x="16938421" y="10202309"/>
            <a:ext cx="1576070" cy="511175"/>
          </a:xfrm>
          <a:custGeom>
            <a:rect b="b" l="l" r="r" t="t"/>
            <a:pathLst>
              <a:path extrusionOk="0" h="511175" w="1576069">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extrusionOk="0" h="511175" w="1576069">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69">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69">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0" name="Google Shape;30;p5"/>
          <p:cNvSpPr/>
          <p:nvPr/>
        </p:nvSpPr>
        <p:spPr>
          <a:xfrm>
            <a:off x="18623540" y="10245307"/>
            <a:ext cx="378460" cy="469900"/>
          </a:xfrm>
          <a:custGeom>
            <a:rect b="b" l="l" r="r" t="t"/>
            <a:pathLst>
              <a:path extrusionOk="0" h="469900" w="378459">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31" name="Google Shape;31;p5"/>
          <p:cNvGrpSpPr/>
          <p:nvPr/>
        </p:nvGrpSpPr>
        <p:grpSpPr>
          <a:xfrm>
            <a:off x="19053919" y="10117702"/>
            <a:ext cx="427015" cy="597582"/>
            <a:chOff x="19053919" y="10117702"/>
            <a:chExt cx="427015" cy="597582"/>
          </a:xfrm>
        </p:grpSpPr>
        <p:sp>
          <p:nvSpPr>
            <p:cNvPr id="32" name="Google Shape;32;p5"/>
            <p:cNvSpPr/>
            <p:nvPr/>
          </p:nvSpPr>
          <p:spPr>
            <a:xfrm>
              <a:off x="19053919"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3" name="Google Shape;33;p5"/>
            <p:cNvPicPr preferRelativeResize="0"/>
            <p:nvPr/>
          </p:nvPicPr>
          <p:blipFill rotWithShape="1">
            <a:blip r:embed="rId2">
              <a:alphaModFix/>
            </a:blip>
            <a:srcRect b="0" l="0" r="0" t="0"/>
            <a:stretch/>
          </p:blipFill>
          <p:spPr>
            <a:xfrm>
              <a:off x="19368634" y="10117702"/>
              <a:ext cx="112300" cy="11226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4" name="Shape 34"/>
        <p:cNvGrpSpPr/>
        <p:nvPr/>
      </p:nvGrpSpPr>
      <p:grpSpPr>
        <a:xfrm>
          <a:off x="0" y="0"/>
          <a:ext cx="0" cy="0"/>
          <a:chOff x="0" y="0"/>
          <a:chExt cx="0" cy="0"/>
        </a:xfrm>
      </p:grpSpPr>
      <p:sp>
        <p:nvSpPr>
          <p:cNvPr id="35" name="Google Shape;35;p6"/>
          <p:cNvSpPr/>
          <p:nvPr/>
        </p:nvSpPr>
        <p:spPr>
          <a:xfrm>
            <a:off x="727227" y="10202309"/>
            <a:ext cx="1576070" cy="511175"/>
          </a:xfrm>
          <a:custGeom>
            <a:rect b="b" l="l" r="r" t="t"/>
            <a:pathLst>
              <a:path extrusionOk="0" h="511175" w="1576070">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extrusionOk="0" h="511175" w="1576070">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extrusionOk="0" h="511175" w="1576070">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extrusionOk="0" h="511175" w="1576070">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36" name="Google Shape;36;p6"/>
          <p:cNvSpPr/>
          <p:nvPr/>
        </p:nvSpPr>
        <p:spPr>
          <a:xfrm>
            <a:off x="2412348" y="10245307"/>
            <a:ext cx="378460" cy="469900"/>
          </a:xfrm>
          <a:custGeom>
            <a:rect b="b" l="l" r="r" t="t"/>
            <a:pathLst>
              <a:path extrusionOk="0" h="469900" w="37846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nvGrpSpPr>
          <p:cNvPr id="37" name="Google Shape;37;p6"/>
          <p:cNvGrpSpPr/>
          <p:nvPr/>
        </p:nvGrpSpPr>
        <p:grpSpPr>
          <a:xfrm>
            <a:off x="2842727" y="10117702"/>
            <a:ext cx="427015" cy="597582"/>
            <a:chOff x="2842727" y="10117702"/>
            <a:chExt cx="427015" cy="597582"/>
          </a:xfrm>
        </p:grpSpPr>
        <p:sp>
          <p:nvSpPr>
            <p:cNvPr id="38" name="Google Shape;38;p6"/>
            <p:cNvSpPr/>
            <p:nvPr/>
          </p:nvSpPr>
          <p:spPr>
            <a:xfrm>
              <a:off x="2842727" y="10237764"/>
              <a:ext cx="366395" cy="477520"/>
            </a:xfrm>
            <a:custGeom>
              <a:rect b="b" l="l" r="r" t="t"/>
              <a:pathLst>
                <a:path extrusionOk="0" h="477520" w="366394">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pic>
          <p:nvPicPr>
            <p:cNvPr id="39" name="Google Shape;39;p6"/>
            <p:cNvPicPr preferRelativeResize="0"/>
            <p:nvPr/>
          </p:nvPicPr>
          <p:blipFill rotWithShape="1">
            <a:blip r:embed="rId2">
              <a:alphaModFix/>
            </a:blip>
            <a:srcRect b="0" l="0" r="0" t="0"/>
            <a:stretch/>
          </p:blipFill>
          <p:spPr>
            <a:xfrm>
              <a:off x="3157442" y="10117702"/>
              <a:ext cx="112300" cy="112268"/>
            </a:xfrm>
            <a:prstGeom prst="rect">
              <a:avLst/>
            </a:prstGeom>
            <a:noFill/>
            <a:ln>
              <a:noFill/>
            </a:ln>
          </p:spPr>
        </p:pic>
      </p:grpSp>
      <p:sp>
        <p:nvSpPr>
          <p:cNvPr id="40" name="Google Shape;40;p6"/>
          <p:cNvSpPr/>
          <p:nvPr/>
        </p:nvSpPr>
        <p:spPr>
          <a:xfrm>
            <a:off x="17840597" y="656116"/>
            <a:ext cx="2243455" cy="1060450"/>
          </a:xfrm>
          <a:custGeom>
            <a:rect b="b" l="l" r="r" t="t"/>
            <a:pathLst>
              <a:path extrusionOk="0" h="1060450" w="2243455">
                <a:moveTo>
                  <a:pt x="2243429" y="0"/>
                </a:moveTo>
                <a:lnTo>
                  <a:pt x="0" y="0"/>
                </a:lnTo>
                <a:lnTo>
                  <a:pt x="0" y="1059999"/>
                </a:lnTo>
                <a:lnTo>
                  <a:pt x="2243429" y="1059999"/>
                </a:lnTo>
                <a:lnTo>
                  <a:pt x="2243429" y="0"/>
                </a:lnTo>
                <a:close/>
              </a:path>
            </a:pathLst>
          </a:custGeom>
          <a:solidFill>
            <a:srgbClr val="257CE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41" name="Google Shape;41;p6"/>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lvl1pPr indent="-228600" lvl="0" marL="457200" algn="r">
              <a:spcBef>
                <a:spcPts val="0"/>
              </a:spcBef>
              <a:spcAft>
                <a:spcPts val="0"/>
              </a:spcAft>
              <a:buSzPts val="1400"/>
              <a:buNone/>
              <a:defRPr b="1" sz="4800">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44" name="Google Shape;44;p7"/>
          <p:cNvPicPr preferRelativeResize="0"/>
          <p:nvPr/>
        </p:nvPicPr>
        <p:blipFill rotWithShape="1">
          <a:blip r:embed="rId3">
            <a:alphaModFix/>
          </a:blip>
          <a:srcRect b="0" l="0" r="0" t="0"/>
          <a:stretch/>
        </p:blipFill>
        <p:spPr>
          <a:xfrm>
            <a:off x="0" y="3340"/>
            <a:ext cx="20109342" cy="11305614"/>
          </a:xfrm>
          <a:prstGeom prst="rect">
            <a:avLst/>
          </a:prstGeom>
          <a:noFill/>
          <a:ln>
            <a:noFill/>
          </a:ln>
        </p:spPr>
      </p:pic>
      <p:sp>
        <p:nvSpPr>
          <p:cNvPr id="45" name="Google Shape;45;p7"/>
          <p:cNvSpPr/>
          <p:nvPr/>
        </p:nvSpPr>
        <p:spPr>
          <a:xfrm>
            <a:off x="755650" y="62642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6" name="Google Shape;46;p7"/>
          <p:cNvSpPr txBox="1"/>
          <p:nvPr>
            <p:ph type="title"/>
          </p:nvPr>
        </p:nvSpPr>
        <p:spPr>
          <a:xfrm>
            <a:off x="1184428" y="65914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0" l="0" r="0" t="0"/>
          <a:stretch/>
        </p:blipFill>
        <p:spPr>
          <a:xfrm>
            <a:off x="-1" y="3340"/>
            <a:ext cx="20110047" cy="11306010"/>
          </a:xfrm>
          <a:prstGeom prst="rect">
            <a:avLst/>
          </a:prstGeom>
          <a:noFill/>
          <a:ln>
            <a:noFill/>
          </a:ln>
        </p:spPr>
      </p:pic>
      <p:sp>
        <p:nvSpPr>
          <p:cNvPr id="49" name="Google Shape;49;p8"/>
          <p:cNvSpPr txBox="1"/>
          <p:nvPr>
            <p:ph type="title"/>
          </p:nvPr>
        </p:nvSpPr>
        <p:spPr>
          <a:xfrm>
            <a:off x="831850" y="7178675"/>
            <a:ext cx="9782022" cy="1538883"/>
          </a:xfrm>
          <a:prstGeom prst="rect">
            <a:avLst/>
          </a:prstGeom>
          <a:noFill/>
          <a:ln>
            <a:noFill/>
          </a:ln>
        </p:spPr>
        <p:txBody>
          <a:bodyPr anchorCtr="0" anchor="t" bIns="0" lIns="0" spcFirstLastPara="1" rIns="0" wrap="square" tIns="0">
            <a:spAutoFit/>
          </a:bodyPr>
          <a:lstStyle>
            <a:lvl1pPr lvl="0" algn="r">
              <a:spcBef>
                <a:spcPts val="0"/>
              </a:spcBef>
              <a:spcAft>
                <a:spcPts val="0"/>
              </a:spcAft>
              <a:buSzPts val="14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seño personalizado">
  <p:cSld name="6_Diseño personalizado">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52" name="Google Shape;52;p9"/>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53" name="Google Shape;53;p9"/>
          <p:cNvSpPr/>
          <p:nvPr/>
        </p:nvSpPr>
        <p:spPr>
          <a:xfrm>
            <a:off x="7232650" y="7880350"/>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4" name="Google Shape;54;p9"/>
          <p:cNvSpPr txBox="1"/>
          <p:nvPr>
            <p:ph type="title"/>
          </p:nvPr>
        </p:nvSpPr>
        <p:spPr>
          <a:xfrm>
            <a:off x="7661428" y="8207476"/>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55" name="Shape 55"/>
        <p:cNvGrpSpPr/>
        <p:nvPr/>
      </p:nvGrpSpPr>
      <p:grpSpPr>
        <a:xfrm>
          <a:off x="0" y="0"/>
          <a:ext cx="0" cy="0"/>
          <a:chOff x="0" y="0"/>
          <a:chExt cx="0" cy="0"/>
        </a:xfrm>
      </p:grpSpPr>
      <p:pic>
        <p:nvPicPr>
          <p:cNvPr id="56" name="Google Shape;56;p10"/>
          <p:cNvPicPr preferRelativeResize="0"/>
          <p:nvPr/>
        </p:nvPicPr>
        <p:blipFill rotWithShape="1">
          <a:blip r:embed="rId2">
            <a:alphaModFix/>
          </a:blip>
          <a:srcRect b="0" l="0" r="0" t="0"/>
          <a:stretch/>
        </p:blipFill>
        <p:spPr>
          <a:xfrm>
            <a:off x="0" y="396"/>
            <a:ext cx="20104810" cy="11308953"/>
          </a:xfrm>
          <a:prstGeom prst="rect">
            <a:avLst/>
          </a:prstGeom>
          <a:noFill/>
          <a:ln>
            <a:noFill/>
          </a:ln>
        </p:spPr>
      </p:pic>
      <p:pic>
        <p:nvPicPr>
          <p:cNvPr id="57" name="Google Shape;57;p10"/>
          <p:cNvPicPr preferRelativeResize="0"/>
          <p:nvPr/>
        </p:nvPicPr>
        <p:blipFill rotWithShape="1">
          <a:blip r:embed="rId3">
            <a:alphaModFix/>
          </a:blip>
          <a:srcRect b="0" l="0" r="0" t="0"/>
          <a:stretch/>
        </p:blipFill>
        <p:spPr>
          <a:xfrm>
            <a:off x="3362" y="0"/>
            <a:ext cx="20097375" cy="11309350"/>
          </a:xfrm>
          <a:prstGeom prst="rect">
            <a:avLst/>
          </a:prstGeom>
          <a:noFill/>
          <a:ln>
            <a:noFill/>
          </a:ln>
        </p:spPr>
      </p:pic>
      <p:sp>
        <p:nvSpPr>
          <p:cNvPr id="58" name="Google Shape;58;p10"/>
          <p:cNvSpPr/>
          <p:nvPr/>
        </p:nvSpPr>
        <p:spPr>
          <a:xfrm>
            <a:off x="4413250" y="4206875"/>
            <a:ext cx="9892434" cy="2286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9" name="Google Shape;59;p10"/>
          <p:cNvSpPr txBox="1"/>
          <p:nvPr>
            <p:ph type="title"/>
          </p:nvPr>
        </p:nvSpPr>
        <p:spPr>
          <a:xfrm>
            <a:off x="4842028" y="4534001"/>
            <a:ext cx="9020022" cy="153888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5000">
                <a:solidFill>
                  <a:srgbClr val="257CE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2314421" y="714594"/>
            <a:ext cx="5259705" cy="91566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5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1"/>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drive.google.com/file/d/14YL2oN5nmmBsPqyIBtJKNufv0aPY7qC_/view" TargetMode="External"/><Relationship Id="rId4"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idx="1" type="subTitle"/>
          </p:nvPr>
        </p:nvSpPr>
        <p:spPr>
          <a:xfrm>
            <a:off x="3727450" y="9617075"/>
            <a:ext cx="7911300" cy="738900"/>
          </a:xfrm>
          <a:prstGeom prst="rect">
            <a:avLst/>
          </a:prstGeom>
          <a:noFill/>
          <a:ln>
            <a:noFill/>
          </a:ln>
        </p:spPr>
        <p:txBody>
          <a:bodyPr anchorCtr="0" anchor="t" bIns="0" lIns="0" spcFirstLastPara="1" rIns="0" wrap="square" tIns="0">
            <a:spAutoFit/>
          </a:bodyPr>
          <a:lstStyle/>
          <a:p>
            <a:pPr indent="-342900" lvl="0" marL="342900" rtl="0" algn="l">
              <a:spcBef>
                <a:spcPts val="0"/>
              </a:spcBef>
              <a:spcAft>
                <a:spcPts val="0"/>
              </a:spcAft>
              <a:buClr>
                <a:schemeClr val="lt1"/>
              </a:buClr>
              <a:buSzPts val="2400"/>
              <a:buFont typeface="Arial"/>
              <a:buChar char="•"/>
            </a:pPr>
            <a:r>
              <a:rPr lang="es-ES" sz="2400">
                <a:latin typeface="Arial"/>
                <a:ea typeface="Arial"/>
                <a:cs typeface="Arial"/>
                <a:sym typeface="Arial"/>
              </a:rPr>
              <a:t>Benjamín Polanco</a:t>
            </a:r>
            <a:endParaRPr>
              <a:latin typeface="Arial"/>
              <a:ea typeface="Arial"/>
              <a:cs typeface="Arial"/>
              <a:sym typeface="Arial"/>
            </a:endParaRPr>
          </a:p>
          <a:p>
            <a:pPr indent="0" lvl="0" marL="0" rtl="0" algn="l">
              <a:spcBef>
                <a:spcPts val="0"/>
              </a:spcBef>
              <a:spcAft>
                <a:spcPts val="0"/>
              </a:spcAft>
              <a:buNone/>
            </a:pPr>
            <a:r>
              <a:rPr b="1" lang="es-ES" sz="2400">
                <a:latin typeface="Arial"/>
                <a:ea typeface="Arial"/>
                <a:cs typeface="Arial"/>
                <a:sym typeface="Arial"/>
              </a:rPr>
              <a:t>				Maipú, </a:t>
            </a:r>
            <a:r>
              <a:rPr b="1" lang="es-ES"/>
              <a:t>10</a:t>
            </a:r>
            <a:r>
              <a:rPr b="1" lang="es-ES" sz="2400">
                <a:latin typeface="Arial"/>
                <a:ea typeface="Arial"/>
                <a:cs typeface="Arial"/>
                <a:sym typeface="Arial"/>
              </a:rPr>
              <a:t> </a:t>
            </a:r>
            <a:r>
              <a:rPr b="1" lang="es-ES"/>
              <a:t>Diciembre </a:t>
            </a:r>
            <a:r>
              <a:rPr b="1" lang="es-ES" sz="2400">
                <a:latin typeface="Arial"/>
                <a:ea typeface="Arial"/>
                <a:cs typeface="Arial"/>
                <a:sym typeface="Arial"/>
              </a:rPr>
              <a:t>2024</a:t>
            </a:r>
            <a:endParaRPr/>
          </a:p>
        </p:txBody>
      </p:sp>
      <p:sp>
        <p:nvSpPr>
          <p:cNvPr id="75" name="Google Shape;75;p15"/>
          <p:cNvSpPr/>
          <p:nvPr/>
        </p:nvSpPr>
        <p:spPr>
          <a:xfrm>
            <a:off x="14014450" y="3444875"/>
            <a:ext cx="4887877" cy="1015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6000">
                <a:solidFill>
                  <a:schemeClr val="lt1"/>
                </a:solidFill>
                <a:latin typeface="Arial Black"/>
                <a:ea typeface="Arial Black"/>
                <a:cs typeface="Arial Black"/>
                <a:sym typeface="Arial Black"/>
              </a:rPr>
              <a:t>CAPSTONE</a:t>
            </a:r>
            <a:endParaRPr/>
          </a:p>
        </p:txBody>
      </p:sp>
      <p:pic>
        <p:nvPicPr>
          <p:cNvPr id="76" name="Google Shape;76;p15"/>
          <p:cNvPicPr preferRelativeResize="0"/>
          <p:nvPr/>
        </p:nvPicPr>
        <p:blipFill rotWithShape="1">
          <a:blip r:embed="rId3">
            <a:alphaModFix/>
          </a:blip>
          <a:srcRect b="0" l="0" r="0" t="0"/>
          <a:stretch/>
        </p:blipFill>
        <p:spPr>
          <a:xfrm>
            <a:off x="2660650" y="7483475"/>
            <a:ext cx="9144000" cy="18886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NUEVOS </a:t>
            </a:r>
            <a:r>
              <a:rPr lang="es-ES"/>
              <a:t>LÍMITES</a:t>
            </a:r>
            <a:r>
              <a:rPr lang="es-ES"/>
              <a:t> DE ALTURA Y PROFUNDIDAD</a:t>
            </a:r>
            <a:endParaRPr/>
          </a:p>
        </p:txBody>
      </p:sp>
      <p:pic>
        <p:nvPicPr>
          <p:cNvPr id="147" name="Google Shape;147;p24"/>
          <p:cNvPicPr preferRelativeResize="0"/>
          <p:nvPr/>
        </p:nvPicPr>
        <p:blipFill rotWithShape="1">
          <a:blip r:embed="rId3">
            <a:alphaModFix/>
          </a:blip>
          <a:srcRect b="0" l="0" r="0" t="0"/>
          <a:stretch/>
        </p:blipFill>
        <p:spPr>
          <a:xfrm>
            <a:off x="3262603" y="1920875"/>
            <a:ext cx="13578894" cy="88262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NUEVA GENERACIÓN DE CUEVAS</a:t>
            </a:r>
            <a:endParaRPr/>
          </a:p>
        </p:txBody>
      </p:sp>
      <p:pic>
        <p:nvPicPr>
          <p:cNvPr id="153" name="Google Shape;153;p25"/>
          <p:cNvPicPr preferRelativeResize="0"/>
          <p:nvPr/>
        </p:nvPicPr>
        <p:blipFill rotWithShape="1">
          <a:blip r:embed="rId3">
            <a:alphaModFix/>
          </a:blip>
          <a:srcRect b="0" l="0" r="0" t="0"/>
          <a:stretch/>
        </p:blipFill>
        <p:spPr>
          <a:xfrm>
            <a:off x="3262603" y="1929376"/>
            <a:ext cx="13578894" cy="88262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NIVELES DE AGUA LOCALES Y ACUÍFEROS</a:t>
            </a:r>
            <a:endParaRPr/>
          </a:p>
        </p:txBody>
      </p:sp>
      <p:pic>
        <p:nvPicPr>
          <p:cNvPr id="159" name="Google Shape;159;p26"/>
          <p:cNvPicPr preferRelativeResize="0"/>
          <p:nvPr/>
        </p:nvPicPr>
        <p:blipFill rotWithShape="1">
          <a:blip r:embed="rId3">
            <a:alphaModFix/>
          </a:blip>
          <a:srcRect b="0" l="0" r="0" t="0"/>
          <a:stretch/>
        </p:blipFill>
        <p:spPr>
          <a:xfrm>
            <a:off x="3226756" y="1920876"/>
            <a:ext cx="13578893" cy="8826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nvSpPr>
        <p:spPr>
          <a:xfrm>
            <a:off x="8159750" y="6250622"/>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rgbClr val="257CE1"/>
                </a:solidFill>
                <a:latin typeface="Arial Black"/>
                <a:ea typeface="Arial Black"/>
                <a:cs typeface="Arial Black"/>
                <a:sym typeface="Arial Black"/>
              </a:rPr>
              <a:t>02</a:t>
            </a:r>
            <a:endParaRPr/>
          </a:p>
        </p:txBody>
      </p:sp>
      <p:sp>
        <p:nvSpPr>
          <p:cNvPr id="165" name="Google Shape;165;p27"/>
          <p:cNvSpPr txBox="1"/>
          <p:nvPr/>
        </p:nvSpPr>
        <p:spPr>
          <a:xfrm>
            <a:off x="1517650" y="7712075"/>
            <a:ext cx="8305800"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4800">
                <a:solidFill>
                  <a:srgbClr val="257CE1"/>
                </a:solidFill>
                <a:latin typeface="Arial"/>
                <a:ea typeface="Arial"/>
                <a:cs typeface="Arial"/>
                <a:sym typeface="Arial"/>
              </a:rPr>
              <a:t>OBJETIVOS</a:t>
            </a:r>
            <a:endParaRPr b="1" i="0" sz="4800">
              <a:solidFill>
                <a:srgbClr val="257CE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OBJETIVOS</a:t>
            </a:r>
            <a:endParaRPr/>
          </a:p>
        </p:txBody>
      </p:sp>
      <p:sp>
        <p:nvSpPr>
          <p:cNvPr id="171" name="Google Shape;171;p28"/>
          <p:cNvSpPr txBox="1"/>
          <p:nvPr/>
        </p:nvSpPr>
        <p:spPr>
          <a:xfrm>
            <a:off x="1289050" y="1869023"/>
            <a:ext cx="17526000" cy="7726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4800">
                <a:latin typeface="Arial"/>
                <a:ea typeface="Arial"/>
                <a:cs typeface="Arial"/>
                <a:sym typeface="Arial"/>
              </a:rPr>
              <a:t>Objetivo General</a:t>
            </a:r>
            <a:r>
              <a:rPr lang="es-ES" sz="4800">
                <a:latin typeface="Arial"/>
                <a:ea typeface="Arial"/>
                <a:cs typeface="Arial"/>
                <a:sym typeface="Arial"/>
              </a:rPr>
              <a:t>:</a:t>
            </a:r>
            <a:endParaRPr/>
          </a:p>
          <a:p>
            <a:pPr indent="0" lvl="0" marL="0" rtl="0" algn="just">
              <a:spcBef>
                <a:spcPts val="0"/>
              </a:spcBef>
              <a:spcAft>
                <a:spcPts val="0"/>
              </a:spcAft>
              <a:buNone/>
            </a:pPr>
            <a:r>
              <a:rPr b="1" lang="es-ES" sz="4000"/>
              <a:t>Offlimits</a:t>
            </a:r>
            <a:r>
              <a:rPr lang="es-ES" sz="4000">
                <a:latin typeface="Arial"/>
                <a:ea typeface="Arial"/>
                <a:cs typeface="Arial"/>
                <a:sym typeface="Arial"/>
              </a:rPr>
              <a:t> es un complemento para Minecraft, el cual busca incrementar los límites de altura y profundidad establecidos por el juego.</a:t>
            </a:r>
            <a:endParaRPr/>
          </a:p>
          <a:p>
            <a:pPr indent="0" lvl="0" marL="0" rtl="0" algn="just">
              <a:spcBef>
                <a:spcPts val="0"/>
              </a:spcBef>
              <a:spcAft>
                <a:spcPts val="0"/>
              </a:spcAft>
              <a:buNone/>
            </a:pPr>
            <a:r>
              <a:t/>
            </a:r>
            <a:endParaRPr sz="4000">
              <a:latin typeface="Arial"/>
              <a:ea typeface="Arial"/>
              <a:cs typeface="Arial"/>
              <a:sym typeface="Arial"/>
            </a:endParaRPr>
          </a:p>
          <a:p>
            <a:pPr indent="0" lvl="0" marL="0" rtl="0" algn="just">
              <a:spcBef>
                <a:spcPts val="0"/>
              </a:spcBef>
              <a:spcAft>
                <a:spcPts val="0"/>
              </a:spcAft>
              <a:buNone/>
            </a:pPr>
            <a:r>
              <a:rPr b="1" lang="es-ES" sz="4800">
                <a:latin typeface="Arial"/>
                <a:ea typeface="Arial"/>
                <a:cs typeface="Arial"/>
                <a:sym typeface="Arial"/>
              </a:rPr>
              <a:t>Objetivos Específicos</a:t>
            </a:r>
            <a:r>
              <a:rPr lang="es-ES" sz="4800">
                <a:latin typeface="Arial"/>
                <a:ea typeface="Arial"/>
                <a:cs typeface="Arial"/>
                <a:sym typeface="Arial"/>
              </a:rPr>
              <a:t>:</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Toma de Requerimientos.</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Diseño de Arquitectura de Software.</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Implementación del nuevo límite de altura y profundidad.</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Implementación de nueva generación de terreno.</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Implementación de entidades.</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Implementación de compatibilidad.</a:t>
            </a:r>
            <a:endParaRPr/>
          </a:p>
          <a:p>
            <a:pPr indent="-685800" lvl="0" marL="685800" rtl="0" algn="just">
              <a:spcBef>
                <a:spcPts val="0"/>
              </a:spcBef>
              <a:spcAft>
                <a:spcPts val="0"/>
              </a:spcAft>
              <a:buSzPts val="4000"/>
              <a:buFont typeface="Arial"/>
              <a:buChar char="-"/>
            </a:pPr>
            <a:r>
              <a:rPr lang="es-ES" sz="4000">
                <a:latin typeface="Arial"/>
                <a:ea typeface="Arial"/>
                <a:cs typeface="Arial"/>
                <a:sym typeface="Arial"/>
              </a:rPr>
              <a:t>Lanzamiento y Monitoreo.</a:t>
            </a:r>
            <a:endParaRPr sz="4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222250" y="7407275"/>
            <a:ext cx="10393528" cy="101566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sz="6600"/>
              <a:t>METODOLOGÍA</a:t>
            </a:r>
            <a:endParaRPr sz="6600"/>
          </a:p>
        </p:txBody>
      </p:sp>
      <p:sp>
        <p:nvSpPr>
          <p:cNvPr id="177" name="Google Shape;177;p29"/>
          <p:cNvSpPr txBox="1"/>
          <p:nvPr/>
        </p:nvSpPr>
        <p:spPr>
          <a:xfrm>
            <a:off x="9089872" y="6188075"/>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chemeClr val="dk1"/>
                </a:solidFill>
                <a:latin typeface="Arial Black"/>
                <a:ea typeface="Arial Black"/>
                <a:cs typeface="Arial Black"/>
                <a:sym typeface="Arial Black"/>
              </a:rPr>
              <a:t>03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METODOLOGÍA</a:t>
            </a:r>
            <a:endParaRPr/>
          </a:p>
        </p:txBody>
      </p:sp>
      <p:sp>
        <p:nvSpPr>
          <p:cNvPr id="183" name="Google Shape;183;p30"/>
          <p:cNvSpPr txBox="1"/>
          <p:nvPr/>
        </p:nvSpPr>
        <p:spPr>
          <a:xfrm>
            <a:off x="898600" y="1868550"/>
            <a:ext cx="18306900" cy="30477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s-ES" sz="4800">
                <a:latin typeface="Arial"/>
                <a:ea typeface="Arial"/>
                <a:cs typeface="Arial"/>
                <a:sym typeface="Arial"/>
              </a:rPr>
              <a:t>Para el desarrollo de este complemento, se optó por utilizar una metodología tradicional en cascada, esto debido a su enfoque</a:t>
            </a:r>
            <a:r>
              <a:rPr lang="es-ES" sz="4800"/>
              <a:t> </a:t>
            </a:r>
            <a:r>
              <a:rPr lang="es-ES" sz="4800">
                <a:latin typeface="Arial"/>
                <a:ea typeface="Arial"/>
                <a:cs typeface="Arial"/>
                <a:sym typeface="Arial"/>
              </a:rPr>
              <a:t>secuencial y </a:t>
            </a:r>
            <a:r>
              <a:rPr lang="es-ES" sz="4800">
                <a:solidFill>
                  <a:schemeClr val="dk1"/>
                </a:solidFill>
              </a:rPr>
              <a:t>estructurado</a:t>
            </a:r>
            <a:r>
              <a:rPr lang="es-ES" sz="4800">
                <a:latin typeface="Arial"/>
                <a:ea typeface="Arial"/>
                <a:cs typeface="Arial"/>
                <a:sym typeface="Arial"/>
              </a:rPr>
              <a:t>, </a:t>
            </a:r>
            <a:r>
              <a:rPr lang="es-ES" sz="4800"/>
              <a:t>con el tal de </a:t>
            </a:r>
            <a:r>
              <a:rPr lang="es-ES" sz="4800">
                <a:latin typeface="Arial"/>
                <a:ea typeface="Arial"/>
                <a:cs typeface="Arial"/>
                <a:sym typeface="Arial"/>
              </a:rPr>
              <a:t>cumplir con los objetivos del proyecto de manera eficiente.</a:t>
            </a:r>
            <a:endParaRPr sz="4800">
              <a:latin typeface="Arial"/>
              <a:ea typeface="Arial"/>
              <a:cs typeface="Arial"/>
              <a:sym typeface="Arial"/>
            </a:endParaRPr>
          </a:p>
        </p:txBody>
      </p:sp>
      <p:graphicFrame>
        <p:nvGraphicFramePr>
          <p:cNvPr id="184" name="Google Shape;184;p30"/>
          <p:cNvGraphicFramePr/>
          <p:nvPr/>
        </p:nvGraphicFramePr>
        <p:xfrm>
          <a:off x="898588" y="5878500"/>
          <a:ext cx="3000000" cy="3000000"/>
        </p:xfrm>
        <a:graphic>
          <a:graphicData uri="http://schemas.openxmlformats.org/drawingml/2006/table">
            <a:tbl>
              <a:tblPr>
                <a:noFill/>
                <a:tableStyleId>{B73EBCEF-77F8-459A-BE38-CE9748AC3F38}</a:tableStyleId>
              </a:tblPr>
              <a:tblGrid>
                <a:gridCol w="4594475"/>
                <a:gridCol w="2767775"/>
                <a:gridCol w="2799600"/>
              </a:tblGrid>
              <a:tr h="746550">
                <a:tc>
                  <a:txBody>
                    <a:bodyPr/>
                    <a:lstStyle/>
                    <a:p>
                      <a:pPr indent="0" lvl="0" marL="0" rtl="0" algn="ctr">
                        <a:spcBef>
                          <a:spcPts val="0"/>
                        </a:spcBef>
                        <a:spcAft>
                          <a:spcPts val="0"/>
                        </a:spcAft>
                        <a:buNone/>
                      </a:pPr>
                      <a:r>
                        <a:rPr b="1" lang="es-ES" sz="2000"/>
                        <a:t>TAREA</a:t>
                      </a:r>
                      <a:endParaRPr b="1"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ES" sz="2000"/>
                        <a:t>FECHA INICIO</a:t>
                      </a:r>
                      <a:endParaRPr b="1"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s-ES" sz="2000"/>
                        <a:t>FECHA </a:t>
                      </a:r>
                      <a:r>
                        <a:rPr b="1" lang="es-ES" sz="2000"/>
                        <a:t>TÉRMINO</a:t>
                      </a:r>
                      <a:endParaRPr b="1" sz="2000"/>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746550">
                <a:tc>
                  <a:txBody>
                    <a:bodyPr/>
                    <a:lstStyle/>
                    <a:p>
                      <a:pPr indent="0" lvl="0" marL="0" rtl="0" algn="l">
                        <a:spcBef>
                          <a:spcPts val="0"/>
                        </a:spcBef>
                        <a:spcAft>
                          <a:spcPts val="0"/>
                        </a:spcAft>
                        <a:buNone/>
                      </a:pPr>
                      <a:r>
                        <a:rPr lang="es-ES" sz="1900"/>
                        <a:t>Límite</a:t>
                      </a:r>
                      <a:r>
                        <a:rPr lang="es-ES" sz="1900"/>
                        <a:t> de Altura y Profundidad</a:t>
                      </a:r>
                      <a:endParaRPr sz="1900"/>
                    </a:p>
                  </a:txBody>
                  <a:tcPr marT="91425" marB="91425" marR="91425" marL="91425" anchor="ctr">
                    <a:lnT cap="flat" cmpd="sng" w="2857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s-ES" sz="1900"/>
                        <a:t>Septiembre 9</a:t>
                      </a:r>
                      <a:endParaRPr sz="1900"/>
                    </a:p>
                  </a:txBody>
                  <a:tcPr marT="91425" marB="91425" marR="91425" marL="91425" anchor="ctr">
                    <a:lnT cap="flat" cmpd="sng" w="2857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s-ES" sz="1900"/>
                        <a:t>Septiembre 22</a:t>
                      </a:r>
                      <a:endParaRPr sz="1900"/>
                    </a:p>
                  </a:txBody>
                  <a:tcPr marT="91425" marB="91425" marR="91425" marL="91425" anchor="ctr">
                    <a:lnT cap="flat" cmpd="sng" w="28575">
                      <a:solidFill>
                        <a:schemeClr val="dk1"/>
                      </a:solidFill>
                      <a:prstDash val="solid"/>
                      <a:round/>
                      <a:headEnd len="sm" w="sm" type="none"/>
                      <a:tailEnd len="sm" w="sm" type="none"/>
                    </a:lnT>
                  </a:tcPr>
                </a:tc>
              </a:tr>
              <a:tr h="746550">
                <a:tc>
                  <a:txBody>
                    <a:bodyPr/>
                    <a:lstStyle/>
                    <a:p>
                      <a:pPr indent="0" lvl="0" marL="0" rtl="0" algn="l">
                        <a:spcBef>
                          <a:spcPts val="0"/>
                        </a:spcBef>
                        <a:spcAft>
                          <a:spcPts val="0"/>
                        </a:spcAft>
                        <a:buNone/>
                      </a:pPr>
                      <a:r>
                        <a:rPr lang="es-ES" sz="1900"/>
                        <a:t>Generación de Terreno</a:t>
                      </a:r>
                      <a:endParaRPr sz="1900"/>
                    </a:p>
                  </a:txBody>
                  <a:tcPr marT="91425" marB="91425" marR="91425" marL="91425" anchor="ctr"/>
                </a:tc>
                <a:tc>
                  <a:txBody>
                    <a:bodyPr/>
                    <a:lstStyle/>
                    <a:p>
                      <a:pPr indent="0" lvl="0" marL="0" rtl="0" algn="ctr">
                        <a:spcBef>
                          <a:spcPts val="0"/>
                        </a:spcBef>
                        <a:spcAft>
                          <a:spcPts val="0"/>
                        </a:spcAft>
                        <a:buNone/>
                      </a:pPr>
                      <a:r>
                        <a:rPr lang="es-ES" sz="1900"/>
                        <a:t>Septiembre 23</a:t>
                      </a:r>
                      <a:endParaRPr sz="1900"/>
                    </a:p>
                  </a:txBody>
                  <a:tcPr marT="91425" marB="91425" marR="91425" marL="91425" anchor="ctr"/>
                </a:tc>
                <a:tc>
                  <a:txBody>
                    <a:bodyPr/>
                    <a:lstStyle/>
                    <a:p>
                      <a:pPr indent="0" lvl="0" marL="0" rtl="0" algn="ctr">
                        <a:spcBef>
                          <a:spcPts val="0"/>
                        </a:spcBef>
                        <a:spcAft>
                          <a:spcPts val="0"/>
                        </a:spcAft>
                        <a:buNone/>
                      </a:pPr>
                      <a:r>
                        <a:rPr lang="es-ES" sz="1900"/>
                        <a:t>Octubre 20</a:t>
                      </a:r>
                      <a:endParaRPr sz="1900"/>
                    </a:p>
                  </a:txBody>
                  <a:tcPr marT="91425" marB="91425" marR="91425" marL="91425" anchor="ctr"/>
                </a:tc>
              </a:tr>
              <a:tr h="776325">
                <a:tc>
                  <a:txBody>
                    <a:bodyPr/>
                    <a:lstStyle/>
                    <a:p>
                      <a:pPr indent="0" lvl="0" marL="0" rtl="0" algn="l">
                        <a:spcBef>
                          <a:spcPts val="0"/>
                        </a:spcBef>
                        <a:spcAft>
                          <a:spcPts val="0"/>
                        </a:spcAft>
                        <a:buNone/>
                      </a:pPr>
                      <a:r>
                        <a:rPr lang="es-ES" sz="1900"/>
                        <a:t>Reintroducción de Entidades</a:t>
                      </a:r>
                      <a:endParaRPr sz="1900"/>
                    </a:p>
                  </a:txBody>
                  <a:tcPr marT="91425" marB="91425" marR="91425" marL="91425" anchor="ctr"/>
                </a:tc>
                <a:tc>
                  <a:txBody>
                    <a:bodyPr/>
                    <a:lstStyle/>
                    <a:p>
                      <a:pPr indent="0" lvl="0" marL="0" rtl="0" algn="ctr">
                        <a:spcBef>
                          <a:spcPts val="0"/>
                        </a:spcBef>
                        <a:spcAft>
                          <a:spcPts val="0"/>
                        </a:spcAft>
                        <a:buNone/>
                      </a:pPr>
                      <a:r>
                        <a:rPr lang="es-ES" sz="1900"/>
                        <a:t>Octubre 21</a:t>
                      </a:r>
                      <a:endParaRPr sz="1900"/>
                    </a:p>
                  </a:txBody>
                  <a:tcPr marT="91425" marB="91425" marR="91425" marL="91425" anchor="ctr"/>
                </a:tc>
                <a:tc>
                  <a:txBody>
                    <a:bodyPr/>
                    <a:lstStyle/>
                    <a:p>
                      <a:pPr indent="0" lvl="0" marL="0" rtl="0" algn="ctr">
                        <a:spcBef>
                          <a:spcPts val="0"/>
                        </a:spcBef>
                        <a:spcAft>
                          <a:spcPts val="0"/>
                        </a:spcAft>
                        <a:buNone/>
                      </a:pPr>
                      <a:r>
                        <a:rPr lang="es-ES" sz="1900"/>
                        <a:t>Octubre 27</a:t>
                      </a:r>
                      <a:endParaRPr sz="1900"/>
                    </a:p>
                  </a:txBody>
                  <a:tcPr marT="91425" marB="91425" marR="91425" marL="91425" anchor="ctr"/>
                </a:tc>
              </a:tr>
              <a:tr h="746550">
                <a:tc>
                  <a:txBody>
                    <a:bodyPr/>
                    <a:lstStyle/>
                    <a:p>
                      <a:pPr indent="0" lvl="0" marL="0" rtl="0" algn="l">
                        <a:spcBef>
                          <a:spcPts val="0"/>
                        </a:spcBef>
                        <a:spcAft>
                          <a:spcPts val="0"/>
                        </a:spcAft>
                        <a:buNone/>
                      </a:pPr>
                      <a:r>
                        <a:rPr lang="es-ES" sz="1900"/>
                        <a:t>Compatibilidad</a:t>
                      </a:r>
                      <a:endParaRPr sz="1900"/>
                    </a:p>
                  </a:txBody>
                  <a:tcPr marT="91425" marB="91425" marR="91425" marL="91425" anchor="ctr"/>
                </a:tc>
                <a:tc>
                  <a:txBody>
                    <a:bodyPr/>
                    <a:lstStyle/>
                    <a:p>
                      <a:pPr indent="0" lvl="0" marL="0" rtl="0" algn="ctr">
                        <a:spcBef>
                          <a:spcPts val="0"/>
                        </a:spcBef>
                        <a:spcAft>
                          <a:spcPts val="0"/>
                        </a:spcAft>
                        <a:buNone/>
                      </a:pPr>
                      <a:r>
                        <a:rPr lang="es-ES" sz="1900"/>
                        <a:t>Octubre 28</a:t>
                      </a:r>
                      <a:endParaRPr sz="1900"/>
                    </a:p>
                  </a:txBody>
                  <a:tcPr marT="91425" marB="91425" marR="91425" marL="91425" anchor="ctr"/>
                </a:tc>
                <a:tc>
                  <a:txBody>
                    <a:bodyPr/>
                    <a:lstStyle/>
                    <a:p>
                      <a:pPr indent="0" lvl="0" marL="0" rtl="0" algn="ctr">
                        <a:spcBef>
                          <a:spcPts val="0"/>
                        </a:spcBef>
                        <a:spcAft>
                          <a:spcPts val="0"/>
                        </a:spcAft>
                        <a:buNone/>
                      </a:pPr>
                      <a:r>
                        <a:rPr lang="es-ES" sz="1900"/>
                        <a:t>Noviembre 17</a:t>
                      </a:r>
                      <a:endParaRPr sz="1900"/>
                    </a:p>
                  </a:txBody>
                  <a:tcPr marT="91425" marB="91425" marR="91425" marL="91425" anchor="ctr"/>
                </a:tc>
              </a:tr>
              <a:tr h="746550">
                <a:tc>
                  <a:txBody>
                    <a:bodyPr/>
                    <a:lstStyle/>
                    <a:p>
                      <a:pPr indent="0" lvl="0" marL="0" rtl="0" algn="l">
                        <a:spcBef>
                          <a:spcPts val="0"/>
                        </a:spcBef>
                        <a:spcAft>
                          <a:spcPts val="0"/>
                        </a:spcAft>
                        <a:buNone/>
                      </a:pPr>
                      <a:r>
                        <a:rPr lang="es-ES" sz="1900"/>
                        <a:t>Realización de Pruebas</a:t>
                      </a:r>
                      <a:endParaRPr sz="1900"/>
                    </a:p>
                  </a:txBody>
                  <a:tcPr marT="91425" marB="91425" marR="91425" marL="91425" anchor="ctr"/>
                </a:tc>
                <a:tc>
                  <a:txBody>
                    <a:bodyPr/>
                    <a:lstStyle/>
                    <a:p>
                      <a:pPr indent="0" lvl="0" marL="0" rtl="0" algn="ctr">
                        <a:spcBef>
                          <a:spcPts val="0"/>
                        </a:spcBef>
                        <a:spcAft>
                          <a:spcPts val="0"/>
                        </a:spcAft>
                        <a:buNone/>
                      </a:pPr>
                      <a:r>
                        <a:rPr lang="es-ES" sz="1900"/>
                        <a:t>Noviembre 18</a:t>
                      </a:r>
                      <a:endParaRPr sz="1900"/>
                    </a:p>
                  </a:txBody>
                  <a:tcPr marT="91425" marB="91425" marR="91425" marL="91425" anchor="ctr"/>
                </a:tc>
                <a:tc>
                  <a:txBody>
                    <a:bodyPr/>
                    <a:lstStyle/>
                    <a:p>
                      <a:pPr indent="0" lvl="0" marL="0" rtl="0" algn="ctr">
                        <a:spcBef>
                          <a:spcPts val="0"/>
                        </a:spcBef>
                        <a:spcAft>
                          <a:spcPts val="0"/>
                        </a:spcAft>
                        <a:buNone/>
                      </a:pPr>
                      <a:r>
                        <a:rPr lang="es-ES" sz="1900"/>
                        <a:t>Noviembre 30</a:t>
                      </a:r>
                      <a:endParaRPr sz="1900"/>
                    </a:p>
                  </a:txBody>
                  <a:tcPr marT="91425" marB="91425" marR="91425" marL="91425" anchor="ctr"/>
                </a:tc>
              </a:tr>
            </a:tbl>
          </a:graphicData>
        </a:graphic>
      </p:graphicFrame>
      <p:pic>
        <p:nvPicPr>
          <p:cNvPr id="185" name="Google Shape;185;p30"/>
          <p:cNvPicPr preferRelativeResize="0"/>
          <p:nvPr/>
        </p:nvPicPr>
        <p:blipFill rotWithShape="1">
          <a:blip r:embed="rId3">
            <a:alphaModFix/>
          </a:blip>
          <a:srcRect b="0" l="0" r="0" t="0"/>
          <a:stretch/>
        </p:blipFill>
        <p:spPr>
          <a:xfrm>
            <a:off x="11762225" y="5305690"/>
            <a:ext cx="7658100" cy="45735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6242050" y="9007475"/>
            <a:ext cx="9020022" cy="101566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6600"/>
              <a:t>TOPOLOGÍA</a:t>
            </a:r>
            <a:endParaRPr/>
          </a:p>
        </p:txBody>
      </p:sp>
      <p:sp>
        <p:nvSpPr>
          <p:cNvPr id="191" name="Google Shape;191;p31"/>
          <p:cNvSpPr txBox="1"/>
          <p:nvPr/>
        </p:nvSpPr>
        <p:spPr>
          <a:xfrm>
            <a:off x="6276975" y="7752358"/>
            <a:ext cx="1670957"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rgbClr val="257CE1"/>
                </a:solidFill>
                <a:latin typeface="Arial Black"/>
                <a:ea typeface="Arial Black"/>
                <a:cs typeface="Arial Black"/>
                <a:sym typeface="Arial Black"/>
              </a:rPr>
              <a:t>04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TOPOLOGÍA</a:t>
            </a:r>
            <a:endParaRPr/>
          </a:p>
        </p:txBody>
      </p:sp>
      <p:sp>
        <p:nvSpPr>
          <p:cNvPr id="197" name="Google Shape;197;p32"/>
          <p:cNvSpPr txBox="1"/>
          <p:nvPr/>
        </p:nvSpPr>
        <p:spPr>
          <a:xfrm>
            <a:off x="1289050" y="2160563"/>
            <a:ext cx="17526000" cy="69882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3200"/>
              <a:t>ARQUITECTURA</a:t>
            </a:r>
            <a:endParaRPr b="1" sz="3200"/>
          </a:p>
          <a:p>
            <a:pPr indent="0" lvl="0" marL="0" rtl="0" algn="just">
              <a:spcBef>
                <a:spcPts val="0"/>
              </a:spcBef>
              <a:spcAft>
                <a:spcPts val="0"/>
              </a:spcAft>
              <a:buNone/>
            </a:pPr>
            <a:r>
              <a:rPr lang="es-ES" sz="3200"/>
              <a:t>Offlimits utiliza una arquitectura Cliente-Servidor, ya que funciona como un complemento al juego base, y este puede ser instalado tanto en el lado del Cliente como en el lado del Servidor.</a:t>
            </a:r>
            <a:endParaRPr sz="3200"/>
          </a:p>
          <a:p>
            <a:pPr indent="0" lvl="0" marL="0" rtl="0" algn="just">
              <a:spcBef>
                <a:spcPts val="0"/>
              </a:spcBef>
              <a:spcAft>
                <a:spcPts val="0"/>
              </a:spcAft>
              <a:buNone/>
            </a:pPr>
            <a:r>
              <a:t/>
            </a:r>
            <a:endParaRPr sz="3200"/>
          </a:p>
          <a:p>
            <a:pPr indent="0" lvl="0" marL="0" rtl="0" algn="just">
              <a:spcBef>
                <a:spcPts val="0"/>
              </a:spcBef>
              <a:spcAft>
                <a:spcPts val="0"/>
              </a:spcAft>
              <a:buNone/>
            </a:pPr>
            <a:r>
              <a:rPr b="1" lang="es-ES" sz="3200"/>
              <a:t>INFRAESTRUCTURA</a:t>
            </a:r>
            <a:endParaRPr sz="3200"/>
          </a:p>
          <a:p>
            <a:pPr indent="0" lvl="0" marL="0" rtl="0" algn="just">
              <a:spcBef>
                <a:spcPts val="0"/>
              </a:spcBef>
              <a:spcAft>
                <a:spcPts val="0"/>
              </a:spcAft>
              <a:buNone/>
            </a:pPr>
            <a:r>
              <a:rPr lang="es-ES" sz="3200"/>
              <a:t>Este complemento se aloja en un repositorio de GitHub, pero se distribuye para su descarga en las plataformas de CurseForge y Modrinth, que son </a:t>
            </a:r>
            <a:r>
              <a:rPr lang="es-ES" sz="3200"/>
              <a:t>páginas</a:t>
            </a:r>
            <a:r>
              <a:rPr lang="es-ES" sz="3200"/>
              <a:t> especializadas para la carga y descarga de complementos para Minecraft.</a:t>
            </a:r>
            <a:endParaRPr sz="3200"/>
          </a:p>
          <a:p>
            <a:pPr indent="0" lvl="0" marL="0" rtl="0" algn="just">
              <a:spcBef>
                <a:spcPts val="0"/>
              </a:spcBef>
              <a:spcAft>
                <a:spcPts val="0"/>
              </a:spcAft>
              <a:buNone/>
            </a:pPr>
            <a:r>
              <a:t/>
            </a:r>
            <a:endParaRPr sz="3200"/>
          </a:p>
          <a:p>
            <a:pPr indent="0" lvl="0" marL="0" rtl="0" algn="just">
              <a:spcBef>
                <a:spcPts val="0"/>
              </a:spcBef>
              <a:spcAft>
                <a:spcPts val="0"/>
              </a:spcAft>
              <a:buNone/>
            </a:pPr>
            <a:r>
              <a:rPr b="1" lang="es-ES" sz="3200"/>
              <a:t>MODELO DE NEGOCIO</a:t>
            </a:r>
            <a:endParaRPr b="1" sz="3200"/>
          </a:p>
          <a:p>
            <a:pPr indent="0" lvl="0" marL="0" rtl="0" algn="just">
              <a:spcBef>
                <a:spcPts val="0"/>
              </a:spcBef>
              <a:spcAft>
                <a:spcPts val="0"/>
              </a:spcAft>
              <a:buNone/>
            </a:pPr>
            <a:r>
              <a:rPr lang="es-ES" sz="3200"/>
              <a:t>Dado a que la monetización de estos complementos va en contra a la licencia final del usuario (EULA) de Minecraft, se hace utilización de </a:t>
            </a:r>
            <a:r>
              <a:rPr lang="es-ES" sz="3200"/>
              <a:t>páginas</a:t>
            </a:r>
            <a:r>
              <a:rPr lang="es-ES" sz="3200"/>
              <a:t> como CurseForge y/o Modrinth, las cuales permiten distribuir el complemento de manera gratuita a los usuarios y a su vez ofrece a los creadores de contenido ganancias en base a anuncios, tal y como lo hace YouTube.</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TOPOLOGÍA – DIAGRAMA DE ARQUITECTURA</a:t>
            </a:r>
            <a:endParaRPr/>
          </a:p>
        </p:txBody>
      </p:sp>
      <p:pic>
        <p:nvPicPr>
          <p:cNvPr id="203" name="Google Shape;203;p33"/>
          <p:cNvPicPr preferRelativeResize="0"/>
          <p:nvPr/>
        </p:nvPicPr>
        <p:blipFill>
          <a:blip r:embed="rId3">
            <a:alphaModFix/>
          </a:blip>
          <a:stretch>
            <a:fillRect/>
          </a:stretch>
        </p:blipFill>
        <p:spPr>
          <a:xfrm>
            <a:off x="487563" y="2206286"/>
            <a:ext cx="19128975" cy="784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9518650" y="2378075"/>
            <a:ext cx="5357557" cy="10156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6000">
                <a:latin typeface="Arial Black"/>
                <a:ea typeface="Arial Black"/>
                <a:cs typeface="Arial Black"/>
                <a:sym typeface="Arial Black"/>
              </a:rPr>
              <a:t>CONTENIDO</a:t>
            </a:r>
            <a:endParaRPr/>
          </a:p>
        </p:txBody>
      </p:sp>
      <p:sp>
        <p:nvSpPr>
          <p:cNvPr id="82" name="Google Shape;82;p16"/>
          <p:cNvSpPr txBox="1"/>
          <p:nvPr/>
        </p:nvSpPr>
        <p:spPr>
          <a:xfrm>
            <a:off x="9518650" y="4020489"/>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01</a:t>
            </a:r>
            <a:endParaRPr/>
          </a:p>
        </p:txBody>
      </p:sp>
      <p:sp>
        <p:nvSpPr>
          <p:cNvPr id="83" name="Google Shape;83;p16"/>
          <p:cNvSpPr txBox="1"/>
          <p:nvPr/>
        </p:nvSpPr>
        <p:spPr>
          <a:xfrm>
            <a:off x="9617262" y="6264177"/>
            <a:ext cx="4579097"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OBJETIVOS</a:t>
            </a:r>
            <a:endParaRPr b="1" i="0" sz="3000">
              <a:solidFill>
                <a:schemeClr val="dk1"/>
              </a:solidFill>
              <a:latin typeface="Arial"/>
              <a:ea typeface="Arial"/>
              <a:cs typeface="Arial"/>
              <a:sym typeface="Arial"/>
            </a:endParaRPr>
          </a:p>
        </p:txBody>
      </p:sp>
      <p:sp>
        <p:nvSpPr>
          <p:cNvPr id="84" name="Google Shape;84;p16"/>
          <p:cNvSpPr txBox="1"/>
          <p:nvPr/>
        </p:nvSpPr>
        <p:spPr>
          <a:xfrm>
            <a:off x="9518650" y="5502177"/>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02</a:t>
            </a:r>
            <a:endParaRPr/>
          </a:p>
        </p:txBody>
      </p:sp>
      <p:sp>
        <p:nvSpPr>
          <p:cNvPr id="85" name="Google Shape;85;p16"/>
          <p:cNvSpPr txBox="1"/>
          <p:nvPr/>
        </p:nvSpPr>
        <p:spPr>
          <a:xfrm>
            <a:off x="9617262" y="7745866"/>
            <a:ext cx="4165973"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METODOLOGÍA</a:t>
            </a:r>
            <a:endParaRPr/>
          </a:p>
        </p:txBody>
      </p:sp>
      <p:sp>
        <p:nvSpPr>
          <p:cNvPr id="86" name="Google Shape;86;p16"/>
          <p:cNvSpPr txBox="1"/>
          <p:nvPr/>
        </p:nvSpPr>
        <p:spPr>
          <a:xfrm>
            <a:off x="9617262" y="6983866"/>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03</a:t>
            </a:r>
            <a:endParaRPr/>
          </a:p>
        </p:txBody>
      </p:sp>
      <p:sp>
        <p:nvSpPr>
          <p:cNvPr id="87" name="Google Shape;87;p16"/>
          <p:cNvSpPr txBox="1"/>
          <p:nvPr/>
        </p:nvSpPr>
        <p:spPr>
          <a:xfrm>
            <a:off x="9617262" y="4782488"/>
            <a:ext cx="4579097"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PROBLEMÁTICA</a:t>
            </a:r>
            <a:endParaRPr b="1" i="0" sz="3000">
              <a:solidFill>
                <a:schemeClr val="dk1"/>
              </a:solidFill>
              <a:latin typeface="Arial"/>
              <a:ea typeface="Arial"/>
              <a:cs typeface="Arial"/>
              <a:sym typeface="Arial"/>
            </a:endParaRPr>
          </a:p>
        </p:txBody>
      </p:sp>
      <p:sp>
        <p:nvSpPr>
          <p:cNvPr id="88" name="Google Shape;88;p16"/>
          <p:cNvSpPr txBox="1"/>
          <p:nvPr/>
        </p:nvSpPr>
        <p:spPr>
          <a:xfrm>
            <a:off x="9617262" y="9227555"/>
            <a:ext cx="4165973"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TOPOLOGÍA</a:t>
            </a:r>
            <a:endParaRPr/>
          </a:p>
        </p:txBody>
      </p:sp>
      <p:sp>
        <p:nvSpPr>
          <p:cNvPr id="89" name="Google Shape;89;p16"/>
          <p:cNvSpPr txBox="1"/>
          <p:nvPr/>
        </p:nvSpPr>
        <p:spPr>
          <a:xfrm>
            <a:off x="9617262" y="8465555"/>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04</a:t>
            </a:r>
            <a:endParaRPr/>
          </a:p>
        </p:txBody>
      </p:sp>
      <p:sp>
        <p:nvSpPr>
          <p:cNvPr id="90" name="Google Shape;90;p16"/>
          <p:cNvSpPr txBox="1"/>
          <p:nvPr/>
        </p:nvSpPr>
        <p:spPr>
          <a:xfrm>
            <a:off x="14646462" y="6268232"/>
            <a:ext cx="4579097"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EVIDENCIAS</a:t>
            </a:r>
            <a:endParaRPr b="1" i="0" sz="3000">
              <a:solidFill>
                <a:schemeClr val="dk1"/>
              </a:solidFill>
              <a:latin typeface="Arial"/>
              <a:ea typeface="Arial"/>
              <a:cs typeface="Arial"/>
              <a:sym typeface="Arial"/>
            </a:endParaRPr>
          </a:p>
        </p:txBody>
      </p:sp>
      <p:sp>
        <p:nvSpPr>
          <p:cNvPr id="91" name="Google Shape;91;p16"/>
          <p:cNvSpPr txBox="1"/>
          <p:nvPr/>
        </p:nvSpPr>
        <p:spPr>
          <a:xfrm>
            <a:off x="14547850" y="5506232"/>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06</a:t>
            </a:r>
            <a:endParaRPr/>
          </a:p>
        </p:txBody>
      </p:sp>
      <p:sp>
        <p:nvSpPr>
          <p:cNvPr id="92" name="Google Shape;92;p16"/>
          <p:cNvSpPr txBox="1"/>
          <p:nvPr/>
        </p:nvSpPr>
        <p:spPr>
          <a:xfrm>
            <a:off x="14646462" y="7749921"/>
            <a:ext cx="4165973"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RESULTADOS</a:t>
            </a:r>
            <a:endParaRPr/>
          </a:p>
        </p:txBody>
      </p:sp>
      <p:sp>
        <p:nvSpPr>
          <p:cNvPr id="93" name="Google Shape;93;p16"/>
          <p:cNvSpPr txBox="1"/>
          <p:nvPr/>
        </p:nvSpPr>
        <p:spPr>
          <a:xfrm>
            <a:off x="14646462" y="6987921"/>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07</a:t>
            </a:r>
            <a:endParaRPr/>
          </a:p>
        </p:txBody>
      </p:sp>
      <p:sp>
        <p:nvSpPr>
          <p:cNvPr id="94" name="Google Shape;94;p16"/>
          <p:cNvSpPr txBox="1"/>
          <p:nvPr/>
        </p:nvSpPr>
        <p:spPr>
          <a:xfrm>
            <a:off x="14646462" y="9231610"/>
            <a:ext cx="4165973"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3000">
                <a:solidFill>
                  <a:schemeClr val="dk1"/>
                </a:solidFill>
                <a:latin typeface="Arial"/>
                <a:ea typeface="Arial"/>
                <a:cs typeface="Arial"/>
                <a:sym typeface="Arial"/>
              </a:rPr>
              <a:t>CONCLUSIÓN</a:t>
            </a:r>
            <a:endParaRPr/>
          </a:p>
        </p:txBody>
      </p:sp>
      <p:sp>
        <p:nvSpPr>
          <p:cNvPr id="95" name="Google Shape;95;p16"/>
          <p:cNvSpPr txBox="1"/>
          <p:nvPr/>
        </p:nvSpPr>
        <p:spPr>
          <a:xfrm>
            <a:off x="14646462" y="8469610"/>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08</a:t>
            </a:r>
            <a:endParaRPr/>
          </a:p>
        </p:txBody>
      </p:sp>
      <p:sp>
        <p:nvSpPr>
          <p:cNvPr id="96" name="Google Shape;96;p16"/>
          <p:cNvSpPr txBox="1"/>
          <p:nvPr/>
        </p:nvSpPr>
        <p:spPr>
          <a:xfrm>
            <a:off x="14547850" y="4004193"/>
            <a:ext cx="106680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6000">
                <a:solidFill>
                  <a:schemeClr val="dk1"/>
                </a:solidFill>
                <a:latin typeface="Arial Black"/>
                <a:ea typeface="Arial Black"/>
                <a:cs typeface="Arial Black"/>
                <a:sym typeface="Arial Black"/>
              </a:rPr>
              <a:t>05</a:t>
            </a:r>
            <a:endParaRPr/>
          </a:p>
        </p:txBody>
      </p:sp>
      <p:sp>
        <p:nvSpPr>
          <p:cNvPr id="97" name="Google Shape;97;p16"/>
          <p:cNvSpPr txBox="1"/>
          <p:nvPr/>
        </p:nvSpPr>
        <p:spPr>
          <a:xfrm>
            <a:off x="14646462" y="4766192"/>
            <a:ext cx="5235388" cy="461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s-ES" sz="3000">
                <a:solidFill>
                  <a:schemeClr val="dk1"/>
                </a:solidFill>
              </a:rPr>
              <a:t>TECNOLOGÍAS</a:t>
            </a:r>
            <a:r>
              <a:rPr b="1" i="0" lang="es-ES" sz="3000">
                <a:solidFill>
                  <a:schemeClr val="dk1"/>
                </a:solidFill>
                <a:latin typeface="Arial"/>
                <a:ea typeface="Arial"/>
                <a:cs typeface="Arial"/>
                <a:sym typeface="Arial"/>
              </a:rPr>
              <a:t> UTILIZADAS</a:t>
            </a:r>
            <a:endParaRPr b="1" i="0" sz="30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TOPOLOGÍA – CASOS DE USO</a:t>
            </a:r>
            <a:endParaRPr/>
          </a:p>
        </p:txBody>
      </p:sp>
      <p:pic>
        <p:nvPicPr>
          <p:cNvPr descr="Diagrama, Escala de tiempo&#10;&#10;Descripción generada automáticamente" id="209" name="Google Shape;209;p34"/>
          <p:cNvPicPr preferRelativeResize="0"/>
          <p:nvPr/>
        </p:nvPicPr>
        <p:blipFill rotWithShape="1">
          <a:blip r:embed="rId3">
            <a:alphaModFix/>
          </a:blip>
          <a:srcRect b="0" l="0" r="0" t="0"/>
          <a:stretch/>
        </p:blipFill>
        <p:spPr>
          <a:xfrm>
            <a:off x="4713287" y="1124786"/>
            <a:ext cx="10677524" cy="97901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TOPOLOGÍA – DIAGRAMA DE CLASES</a:t>
            </a:r>
            <a:endParaRPr/>
          </a:p>
        </p:txBody>
      </p:sp>
      <p:pic>
        <p:nvPicPr>
          <p:cNvPr descr="Imagen que contiene Código QR&#10;&#10;Descripción generada automáticamente" id="215" name="Google Shape;215;p35"/>
          <p:cNvPicPr preferRelativeResize="0"/>
          <p:nvPr/>
        </p:nvPicPr>
        <p:blipFill rotWithShape="1">
          <a:blip r:embed="rId3">
            <a:alphaModFix/>
          </a:blip>
          <a:srcRect b="0" l="0" r="0" t="0"/>
          <a:stretch/>
        </p:blipFill>
        <p:spPr>
          <a:xfrm>
            <a:off x="1162803" y="1544406"/>
            <a:ext cx="17778493" cy="9648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nvSpPr>
        <p:spPr>
          <a:xfrm>
            <a:off x="4718050" y="4177347"/>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rgbClr val="257CE1"/>
                </a:solidFill>
                <a:latin typeface="Arial Black"/>
                <a:ea typeface="Arial Black"/>
                <a:cs typeface="Arial Black"/>
                <a:sym typeface="Arial Black"/>
              </a:rPr>
              <a:t>05</a:t>
            </a:r>
            <a:endParaRPr/>
          </a:p>
        </p:txBody>
      </p:sp>
      <p:sp>
        <p:nvSpPr>
          <p:cNvPr id="221" name="Google Shape;221;p36"/>
          <p:cNvSpPr txBox="1"/>
          <p:nvPr>
            <p:ph type="title"/>
          </p:nvPr>
        </p:nvSpPr>
        <p:spPr>
          <a:xfrm>
            <a:off x="4794250" y="5349875"/>
            <a:ext cx="9448800" cy="831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5400"/>
              <a:t>TECNOLOGÍAS</a:t>
            </a:r>
            <a:r>
              <a:rPr lang="es-ES" sz="5400"/>
              <a:t> UTILIZADAS</a:t>
            </a:r>
            <a:endParaRPr sz="5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rotWithShape="1">
          <a:blip r:embed="rId3">
            <a:alphaModFix/>
          </a:blip>
          <a:srcRect b="0" l="0" r="0" t="0"/>
          <a:stretch/>
        </p:blipFill>
        <p:spPr>
          <a:xfrm>
            <a:off x="10029927" y="3692875"/>
            <a:ext cx="1927123" cy="1927123"/>
          </a:xfrm>
          <a:prstGeom prst="rect">
            <a:avLst/>
          </a:prstGeom>
          <a:noFill/>
          <a:ln>
            <a:noFill/>
          </a:ln>
        </p:spPr>
      </p:pic>
      <p:pic>
        <p:nvPicPr>
          <p:cNvPr id="228" name="Google Shape;228;p37"/>
          <p:cNvPicPr preferRelativeResize="0"/>
          <p:nvPr/>
        </p:nvPicPr>
        <p:blipFill rotWithShape="1">
          <a:blip r:embed="rId4">
            <a:alphaModFix/>
          </a:blip>
          <a:srcRect b="0" l="0" r="0" t="0"/>
          <a:stretch/>
        </p:blipFill>
        <p:spPr>
          <a:xfrm>
            <a:off x="362462" y="8017322"/>
            <a:ext cx="1828800" cy="1828800"/>
          </a:xfrm>
          <a:prstGeom prst="rect">
            <a:avLst/>
          </a:prstGeom>
          <a:noFill/>
          <a:ln>
            <a:noFill/>
          </a:ln>
        </p:spPr>
      </p:pic>
      <p:sp>
        <p:nvSpPr>
          <p:cNvPr id="229" name="Google Shape;229;p37"/>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TECNOLOGÍAS</a:t>
            </a:r>
            <a:r>
              <a:rPr lang="es-ES"/>
              <a:t> UTILIZADAS</a:t>
            </a:r>
            <a:endParaRPr/>
          </a:p>
        </p:txBody>
      </p:sp>
      <p:sp>
        <p:nvSpPr>
          <p:cNvPr id="230" name="Google Shape;230;p37"/>
          <p:cNvSpPr txBox="1"/>
          <p:nvPr/>
        </p:nvSpPr>
        <p:spPr>
          <a:xfrm>
            <a:off x="1289050" y="1869023"/>
            <a:ext cx="17526000" cy="156966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s-ES" sz="4800">
                <a:latin typeface="Arial"/>
                <a:ea typeface="Arial"/>
                <a:cs typeface="Arial"/>
                <a:sym typeface="Arial"/>
              </a:rPr>
              <a:t>Para el desarrollo de este complemento, se hizo uso de las siguientes herramientas:</a:t>
            </a:r>
            <a:endParaRPr sz="4800">
              <a:latin typeface="Arial"/>
              <a:ea typeface="Arial"/>
              <a:cs typeface="Arial"/>
              <a:sym typeface="Arial"/>
            </a:endParaRPr>
          </a:p>
        </p:txBody>
      </p:sp>
      <p:pic>
        <p:nvPicPr>
          <p:cNvPr id="231" name="Google Shape;231;p37"/>
          <p:cNvPicPr preferRelativeResize="0"/>
          <p:nvPr/>
        </p:nvPicPr>
        <p:blipFill rotWithShape="1">
          <a:blip r:embed="rId5">
            <a:alphaModFix/>
          </a:blip>
          <a:srcRect b="0" l="0" r="0" t="0"/>
          <a:stretch/>
        </p:blipFill>
        <p:spPr>
          <a:xfrm>
            <a:off x="-304800" y="3730876"/>
            <a:ext cx="3048000" cy="1828800"/>
          </a:xfrm>
          <a:prstGeom prst="rect">
            <a:avLst/>
          </a:prstGeom>
          <a:noFill/>
          <a:ln>
            <a:noFill/>
          </a:ln>
        </p:spPr>
      </p:pic>
      <p:sp>
        <p:nvSpPr>
          <p:cNvPr id="232" name="Google Shape;232;p37"/>
          <p:cNvSpPr txBox="1"/>
          <p:nvPr/>
        </p:nvSpPr>
        <p:spPr>
          <a:xfrm>
            <a:off x="2127250" y="4125237"/>
            <a:ext cx="7620000" cy="1015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Java</a:t>
            </a:r>
            <a:r>
              <a:rPr lang="es-ES" sz="2400">
                <a:latin typeface="Arial"/>
                <a:ea typeface="Arial"/>
                <a:cs typeface="Arial"/>
                <a:sym typeface="Arial"/>
              </a:rPr>
              <a:t>:</a:t>
            </a:r>
            <a:endParaRPr/>
          </a:p>
          <a:p>
            <a:pPr indent="0" lvl="0" marL="0" rtl="0" algn="just">
              <a:spcBef>
                <a:spcPts val="0"/>
              </a:spcBef>
              <a:spcAft>
                <a:spcPts val="0"/>
              </a:spcAft>
              <a:buNone/>
            </a:pPr>
            <a:r>
              <a:rPr lang="es-ES" sz="1800">
                <a:latin typeface="Arial"/>
                <a:ea typeface="Arial"/>
                <a:cs typeface="Arial"/>
                <a:sym typeface="Arial"/>
              </a:rPr>
              <a:t>Minecraft </a:t>
            </a:r>
            <a:r>
              <a:rPr lang="es-ES" sz="1800"/>
              <a:t>está</a:t>
            </a:r>
            <a:r>
              <a:rPr lang="es-ES" sz="1800">
                <a:latin typeface="Arial"/>
                <a:ea typeface="Arial"/>
                <a:cs typeface="Arial"/>
                <a:sym typeface="Arial"/>
              </a:rPr>
              <a:t> desarrollado en </a:t>
            </a:r>
            <a:r>
              <a:rPr b="1" lang="es-ES" sz="1800">
                <a:latin typeface="Arial"/>
                <a:ea typeface="Arial"/>
                <a:cs typeface="Arial"/>
                <a:sym typeface="Arial"/>
              </a:rPr>
              <a:t>Java</a:t>
            </a:r>
            <a:r>
              <a:rPr lang="es-ES" sz="1800">
                <a:latin typeface="Arial"/>
                <a:ea typeface="Arial"/>
                <a:cs typeface="Arial"/>
                <a:sym typeface="Arial"/>
              </a:rPr>
              <a:t>, por lo cual haremos uso de un kit de desarrollo (JDK) para la creación de este complemento.</a:t>
            </a:r>
            <a:endParaRPr sz="2000">
              <a:latin typeface="Arial"/>
              <a:ea typeface="Arial"/>
              <a:cs typeface="Arial"/>
              <a:sym typeface="Arial"/>
            </a:endParaRPr>
          </a:p>
        </p:txBody>
      </p:sp>
      <p:pic>
        <p:nvPicPr>
          <p:cNvPr id="233" name="Google Shape;233;p37"/>
          <p:cNvPicPr preferRelativeResize="0"/>
          <p:nvPr/>
        </p:nvPicPr>
        <p:blipFill rotWithShape="1">
          <a:blip r:embed="rId6">
            <a:alphaModFix/>
          </a:blip>
          <a:srcRect b="0" l="0" r="0" t="0"/>
          <a:stretch/>
        </p:blipFill>
        <p:spPr>
          <a:xfrm>
            <a:off x="368812" y="5970117"/>
            <a:ext cx="1700776" cy="1700776"/>
          </a:xfrm>
          <a:prstGeom prst="rect">
            <a:avLst/>
          </a:prstGeom>
          <a:noFill/>
          <a:ln>
            <a:noFill/>
          </a:ln>
        </p:spPr>
      </p:pic>
      <p:sp>
        <p:nvSpPr>
          <p:cNvPr id="234" name="Google Shape;234;p37"/>
          <p:cNvSpPr txBox="1"/>
          <p:nvPr/>
        </p:nvSpPr>
        <p:spPr>
          <a:xfrm>
            <a:off x="2127250" y="6035675"/>
            <a:ext cx="7620000" cy="156966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IntelliJ IDEA</a:t>
            </a:r>
            <a:r>
              <a:rPr lang="es-ES" sz="2400">
                <a:latin typeface="Arial"/>
                <a:ea typeface="Arial"/>
                <a:cs typeface="Arial"/>
                <a:sym typeface="Arial"/>
              </a:rPr>
              <a:t>:</a:t>
            </a:r>
            <a:endParaRPr/>
          </a:p>
          <a:p>
            <a:pPr indent="0" lvl="0" marL="0" rtl="0" algn="just">
              <a:spcBef>
                <a:spcPts val="0"/>
              </a:spcBef>
              <a:spcAft>
                <a:spcPts val="0"/>
              </a:spcAft>
              <a:buNone/>
            </a:pPr>
            <a:r>
              <a:rPr b="1" lang="es-ES" sz="1800">
                <a:latin typeface="Arial"/>
                <a:ea typeface="Arial"/>
                <a:cs typeface="Arial"/>
                <a:sym typeface="Arial"/>
              </a:rPr>
              <a:t>IntelliJ</a:t>
            </a:r>
            <a:r>
              <a:rPr lang="es-ES" sz="1800">
                <a:latin typeface="Arial"/>
                <a:ea typeface="Arial"/>
                <a:cs typeface="Arial"/>
                <a:sym typeface="Arial"/>
              </a:rPr>
              <a:t> es un entorno de desarrollo integrado (IDE) que nos permite trabajar con </a:t>
            </a:r>
            <a:r>
              <a:rPr b="1" lang="es-ES" sz="1800">
                <a:latin typeface="Arial"/>
                <a:ea typeface="Arial"/>
                <a:cs typeface="Arial"/>
                <a:sym typeface="Arial"/>
              </a:rPr>
              <a:t>Java</a:t>
            </a:r>
            <a:r>
              <a:rPr lang="es-ES" sz="1800">
                <a:latin typeface="Arial"/>
                <a:ea typeface="Arial"/>
                <a:cs typeface="Arial"/>
                <a:sym typeface="Arial"/>
              </a:rPr>
              <a:t> de manera eficiente, adicionalmente cuenta con herramientas creadas por la comunidad específicamente para la elaboración de complementos para Minecraft.</a:t>
            </a:r>
            <a:endParaRPr/>
          </a:p>
        </p:txBody>
      </p:sp>
      <p:sp>
        <p:nvSpPr>
          <p:cNvPr id="235" name="Google Shape;235;p37"/>
          <p:cNvSpPr txBox="1"/>
          <p:nvPr/>
        </p:nvSpPr>
        <p:spPr>
          <a:xfrm>
            <a:off x="2127250" y="8146892"/>
            <a:ext cx="7620000" cy="156966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Gradle</a:t>
            </a:r>
            <a:r>
              <a:rPr lang="es-ES" sz="2400">
                <a:latin typeface="Arial"/>
                <a:ea typeface="Arial"/>
                <a:cs typeface="Arial"/>
                <a:sym typeface="Arial"/>
              </a:rPr>
              <a:t>:</a:t>
            </a:r>
            <a:endParaRPr/>
          </a:p>
          <a:p>
            <a:pPr indent="0" lvl="0" marL="0" rtl="0" algn="just">
              <a:spcBef>
                <a:spcPts val="0"/>
              </a:spcBef>
              <a:spcAft>
                <a:spcPts val="0"/>
              </a:spcAft>
              <a:buNone/>
            </a:pPr>
            <a:r>
              <a:rPr b="1" lang="es-ES" sz="1800">
                <a:latin typeface="Arial"/>
                <a:ea typeface="Arial"/>
                <a:cs typeface="Arial"/>
                <a:sym typeface="Arial"/>
              </a:rPr>
              <a:t>Gradle</a:t>
            </a:r>
            <a:r>
              <a:rPr lang="es-ES" sz="1800">
                <a:latin typeface="Arial"/>
                <a:ea typeface="Arial"/>
                <a:cs typeface="Arial"/>
                <a:sym typeface="Arial"/>
              </a:rPr>
              <a:t> es una herramienta de automatización para la construcción y compilación del código para nuestro complemento, adicionalmente se utiliza para la gestión de dependencias y la configuración interna del proyecto.</a:t>
            </a:r>
            <a:endParaRPr/>
          </a:p>
        </p:txBody>
      </p:sp>
      <p:sp>
        <p:nvSpPr>
          <p:cNvPr id="236" name="Google Shape;236;p37"/>
          <p:cNvSpPr txBox="1"/>
          <p:nvPr/>
        </p:nvSpPr>
        <p:spPr>
          <a:xfrm>
            <a:off x="11957050" y="3751314"/>
            <a:ext cx="7620000" cy="1846659"/>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GitHub</a:t>
            </a:r>
            <a:r>
              <a:rPr lang="es-ES" sz="2400">
                <a:latin typeface="Arial"/>
                <a:ea typeface="Arial"/>
                <a:cs typeface="Arial"/>
                <a:sym typeface="Arial"/>
              </a:rPr>
              <a:t>:</a:t>
            </a:r>
            <a:endParaRPr/>
          </a:p>
          <a:p>
            <a:pPr indent="0" lvl="0" marL="0" rtl="0" algn="just">
              <a:spcBef>
                <a:spcPts val="0"/>
              </a:spcBef>
              <a:spcAft>
                <a:spcPts val="0"/>
              </a:spcAft>
              <a:buNone/>
            </a:pPr>
            <a:r>
              <a:rPr b="1" lang="es-ES" sz="1800">
                <a:latin typeface="Arial"/>
                <a:ea typeface="Arial"/>
                <a:cs typeface="Arial"/>
                <a:sym typeface="Arial"/>
              </a:rPr>
              <a:t>GitHub</a:t>
            </a:r>
            <a:r>
              <a:rPr lang="es-ES" sz="1800">
                <a:latin typeface="Arial"/>
                <a:ea typeface="Arial"/>
                <a:cs typeface="Arial"/>
                <a:sym typeface="Arial"/>
              </a:rPr>
              <a:t> es una herramienta que se utiliza para un buen control de cambios, también sirve para mantener nuestro proyecto en la nube, con el fin de poder accederlo desde cualquier ordenador por uno o más desarrolladores, adicionalmente proveerá información a miembros de la comunidad sobre los cambios que han sido realizados al proyecto.</a:t>
            </a:r>
            <a:endParaRPr/>
          </a:p>
        </p:txBody>
      </p:sp>
      <p:pic>
        <p:nvPicPr>
          <p:cNvPr descr="GitHub - SpongePowered/Mixin: Mixin is a trait/mixin and bytecode weaving  framework for Java using ASM" id="237" name="Google Shape;237;p37"/>
          <p:cNvPicPr preferRelativeResize="0"/>
          <p:nvPr/>
        </p:nvPicPr>
        <p:blipFill rotWithShape="1">
          <a:blip r:embed="rId7">
            <a:alphaModFix/>
          </a:blip>
          <a:srcRect b="0" l="0" r="0" t="0"/>
          <a:stretch/>
        </p:blipFill>
        <p:spPr>
          <a:xfrm>
            <a:off x="10128251" y="5906103"/>
            <a:ext cx="1828799" cy="1828799"/>
          </a:xfrm>
          <a:prstGeom prst="rect">
            <a:avLst/>
          </a:prstGeom>
          <a:noFill/>
          <a:ln>
            <a:noFill/>
          </a:ln>
        </p:spPr>
      </p:pic>
      <p:sp>
        <p:nvSpPr>
          <p:cNvPr id="238" name="Google Shape;238;p37"/>
          <p:cNvSpPr txBox="1"/>
          <p:nvPr/>
        </p:nvSpPr>
        <p:spPr>
          <a:xfrm>
            <a:off x="11962990" y="5820228"/>
            <a:ext cx="7620000" cy="2000548"/>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Mixin</a:t>
            </a:r>
            <a:r>
              <a:rPr lang="es-ES" sz="2400">
                <a:latin typeface="Arial"/>
                <a:ea typeface="Arial"/>
                <a:cs typeface="Arial"/>
                <a:sym typeface="Arial"/>
              </a:rPr>
              <a:t>:</a:t>
            </a:r>
            <a:endParaRPr/>
          </a:p>
          <a:p>
            <a:pPr indent="0" lvl="0" marL="0" rtl="0" algn="just">
              <a:spcBef>
                <a:spcPts val="0"/>
              </a:spcBef>
              <a:spcAft>
                <a:spcPts val="0"/>
              </a:spcAft>
              <a:buNone/>
            </a:pPr>
            <a:r>
              <a:rPr lang="es-ES" sz="2000">
                <a:latin typeface="Arial"/>
                <a:ea typeface="Arial"/>
                <a:cs typeface="Arial"/>
                <a:sym typeface="Arial"/>
              </a:rPr>
              <a:t>Los </a:t>
            </a:r>
            <a:r>
              <a:rPr b="1" lang="es-ES" sz="2000">
                <a:latin typeface="Arial"/>
                <a:ea typeface="Arial"/>
                <a:cs typeface="Arial"/>
                <a:sym typeface="Arial"/>
              </a:rPr>
              <a:t>Mixins</a:t>
            </a:r>
            <a:r>
              <a:rPr lang="es-ES" sz="2000">
                <a:latin typeface="Arial"/>
                <a:ea typeface="Arial"/>
                <a:cs typeface="Arial"/>
                <a:sym typeface="Arial"/>
              </a:rPr>
              <a:t> son una técnica que permite modificar el comportamiento del código existente por medio de ensamblamiento (ASM), dado a que este complemento realiza muchos cambios al código fuente del juego, los </a:t>
            </a:r>
            <a:r>
              <a:rPr b="1" lang="es-ES" sz="2000">
                <a:latin typeface="Arial"/>
                <a:ea typeface="Arial"/>
                <a:cs typeface="Arial"/>
                <a:sym typeface="Arial"/>
              </a:rPr>
              <a:t>Mixins</a:t>
            </a:r>
            <a:r>
              <a:rPr lang="es-ES" sz="2000">
                <a:latin typeface="Arial"/>
                <a:ea typeface="Arial"/>
                <a:cs typeface="Arial"/>
                <a:sym typeface="Arial"/>
              </a:rPr>
              <a:t> se presentan como la opción más eficaz.</a:t>
            </a:r>
            <a:endParaRPr/>
          </a:p>
        </p:txBody>
      </p:sp>
      <p:pic>
        <p:nvPicPr>
          <p:cNvPr descr="Architectury API - Minecraft Mod" id="239" name="Google Shape;239;p37"/>
          <p:cNvPicPr preferRelativeResize="0"/>
          <p:nvPr/>
        </p:nvPicPr>
        <p:blipFill rotWithShape="1">
          <a:blip r:embed="rId8">
            <a:alphaModFix/>
          </a:blip>
          <a:srcRect b="0" l="0" r="0" t="0"/>
          <a:stretch/>
        </p:blipFill>
        <p:spPr>
          <a:xfrm>
            <a:off x="10128251" y="8043031"/>
            <a:ext cx="1828799" cy="1828799"/>
          </a:xfrm>
          <a:prstGeom prst="rect">
            <a:avLst/>
          </a:prstGeom>
          <a:noFill/>
          <a:ln>
            <a:noFill/>
          </a:ln>
        </p:spPr>
      </p:pic>
      <p:sp>
        <p:nvSpPr>
          <p:cNvPr id="240" name="Google Shape;240;p37"/>
          <p:cNvSpPr txBox="1"/>
          <p:nvPr/>
        </p:nvSpPr>
        <p:spPr>
          <a:xfrm>
            <a:off x="11957050" y="7934041"/>
            <a:ext cx="7620000" cy="2000548"/>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2400">
                <a:latin typeface="Arial"/>
                <a:ea typeface="Arial"/>
                <a:cs typeface="Arial"/>
                <a:sym typeface="Arial"/>
              </a:rPr>
              <a:t>Architectury</a:t>
            </a:r>
            <a:r>
              <a:rPr lang="es-ES" sz="2400">
                <a:latin typeface="Arial"/>
                <a:ea typeface="Arial"/>
                <a:cs typeface="Arial"/>
                <a:sym typeface="Arial"/>
              </a:rPr>
              <a:t>:</a:t>
            </a:r>
            <a:endParaRPr/>
          </a:p>
          <a:p>
            <a:pPr indent="0" lvl="0" marL="0" rtl="0" algn="just">
              <a:spcBef>
                <a:spcPts val="0"/>
              </a:spcBef>
              <a:spcAft>
                <a:spcPts val="0"/>
              </a:spcAft>
              <a:buNone/>
            </a:pPr>
            <a:r>
              <a:rPr b="1" lang="es-ES" sz="2000">
                <a:latin typeface="Arial"/>
                <a:ea typeface="Arial"/>
                <a:cs typeface="Arial"/>
                <a:sym typeface="Arial"/>
              </a:rPr>
              <a:t>Architectury</a:t>
            </a:r>
            <a:r>
              <a:rPr lang="es-ES" sz="2000">
                <a:latin typeface="Arial"/>
                <a:ea typeface="Arial"/>
                <a:cs typeface="Arial"/>
                <a:sym typeface="Arial"/>
              </a:rPr>
              <a:t> es una API (Interfaz de Programación de Aplicaciones) que unifica las herramientas de </a:t>
            </a:r>
            <a:r>
              <a:rPr b="1" lang="es-ES" sz="2000">
                <a:latin typeface="Arial"/>
                <a:ea typeface="Arial"/>
                <a:cs typeface="Arial"/>
                <a:sym typeface="Arial"/>
              </a:rPr>
              <a:t>Forge</a:t>
            </a:r>
            <a:r>
              <a:rPr lang="es-ES" sz="2000">
                <a:latin typeface="Arial"/>
                <a:ea typeface="Arial"/>
                <a:cs typeface="Arial"/>
                <a:sym typeface="Arial"/>
              </a:rPr>
              <a:t> y </a:t>
            </a:r>
            <a:r>
              <a:rPr b="1" lang="es-ES" sz="2000">
                <a:latin typeface="Arial"/>
                <a:ea typeface="Arial"/>
                <a:cs typeface="Arial"/>
                <a:sym typeface="Arial"/>
              </a:rPr>
              <a:t>Fabric</a:t>
            </a:r>
            <a:r>
              <a:rPr lang="es-ES" sz="2000">
                <a:latin typeface="Arial"/>
                <a:ea typeface="Arial"/>
                <a:cs typeface="Arial"/>
                <a:sym typeface="Arial"/>
              </a:rPr>
              <a:t>, como el complemento debe funcionar en ambas frameworks (marcos de trabajo), se utilizara esta API para el desarrollo en dichas plataformas utilizando un solo código.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nvSpPr>
        <p:spPr>
          <a:xfrm>
            <a:off x="7461250" y="7225347"/>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rgbClr val="257CE1"/>
                </a:solidFill>
                <a:latin typeface="Arial Black"/>
                <a:ea typeface="Arial Black"/>
                <a:cs typeface="Arial Black"/>
                <a:sym typeface="Arial Black"/>
              </a:rPr>
              <a:t>06</a:t>
            </a:r>
            <a:endParaRPr/>
          </a:p>
        </p:txBody>
      </p:sp>
      <p:sp>
        <p:nvSpPr>
          <p:cNvPr id="246" name="Google Shape;246;p38"/>
          <p:cNvSpPr txBox="1"/>
          <p:nvPr>
            <p:ph type="title"/>
          </p:nvPr>
        </p:nvSpPr>
        <p:spPr>
          <a:xfrm>
            <a:off x="7537450" y="8397875"/>
            <a:ext cx="9020022" cy="101566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sz="6600"/>
              <a:t>EVIDENCIAS</a:t>
            </a:r>
            <a:endParaRPr sz="6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EVIDENCIAS – </a:t>
            </a:r>
            <a:r>
              <a:rPr lang="es-ES"/>
              <a:t>LÍMITE</a:t>
            </a:r>
            <a:r>
              <a:rPr lang="es-ES"/>
              <a:t> DE ALTURA</a:t>
            </a:r>
            <a:endParaRPr/>
          </a:p>
        </p:txBody>
      </p:sp>
      <p:pic>
        <p:nvPicPr>
          <p:cNvPr id="252" name="Google Shape;252;p39"/>
          <p:cNvPicPr preferRelativeResize="0"/>
          <p:nvPr/>
        </p:nvPicPr>
        <p:blipFill rotWithShape="1">
          <a:blip r:embed="rId3">
            <a:alphaModFix/>
          </a:blip>
          <a:srcRect b="0" l="0" r="0" t="0"/>
          <a:stretch/>
        </p:blipFill>
        <p:spPr>
          <a:xfrm>
            <a:off x="2322512" y="1768475"/>
            <a:ext cx="15459075" cy="81970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EVIDENCIAS – LÍMITE DE ALTURA - CÓDIGO</a:t>
            </a:r>
            <a:endParaRPr/>
          </a:p>
        </p:txBody>
      </p:sp>
      <p:pic>
        <p:nvPicPr>
          <p:cNvPr id="258" name="Google Shape;258;p40"/>
          <p:cNvPicPr preferRelativeResize="0"/>
          <p:nvPr/>
        </p:nvPicPr>
        <p:blipFill>
          <a:blip r:embed="rId3">
            <a:alphaModFix/>
          </a:blip>
          <a:stretch>
            <a:fillRect/>
          </a:stretch>
        </p:blipFill>
        <p:spPr>
          <a:xfrm>
            <a:off x="390650" y="1837350"/>
            <a:ext cx="10244901" cy="6851150"/>
          </a:xfrm>
          <a:prstGeom prst="rect">
            <a:avLst/>
          </a:prstGeom>
          <a:noFill/>
          <a:ln>
            <a:noFill/>
          </a:ln>
        </p:spPr>
      </p:pic>
      <p:pic>
        <p:nvPicPr>
          <p:cNvPr id="259" name="Google Shape;259;p40"/>
          <p:cNvPicPr preferRelativeResize="0"/>
          <p:nvPr/>
        </p:nvPicPr>
        <p:blipFill>
          <a:blip r:embed="rId4">
            <a:alphaModFix/>
          </a:blip>
          <a:stretch>
            <a:fillRect/>
          </a:stretch>
        </p:blipFill>
        <p:spPr>
          <a:xfrm>
            <a:off x="10883250" y="1837350"/>
            <a:ext cx="8783051" cy="456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EVIDENCIAS – GENERACIÓN DE TERRENO</a:t>
            </a:r>
            <a:endParaRPr/>
          </a:p>
        </p:txBody>
      </p:sp>
      <p:pic>
        <p:nvPicPr>
          <p:cNvPr id="265" name="Google Shape;265;p41"/>
          <p:cNvPicPr preferRelativeResize="0"/>
          <p:nvPr/>
        </p:nvPicPr>
        <p:blipFill rotWithShape="1">
          <a:blip r:embed="rId3">
            <a:alphaModFix/>
          </a:blip>
          <a:srcRect b="0" l="0" r="0" t="0"/>
          <a:stretch/>
        </p:blipFill>
        <p:spPr>
          <a:xfrm>
            <a:off x="2123584" y="1768475"/>
            <a:ext cx="15856931" cy="81970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EVIDENCIAS – GENERACIÓN DE TERRENO - CÓDIGO</a:t>
            </a:r>
            <a:endParaRPr/>
          </a:p>
        </p:txBody>
      </p:sp>
      <p:pic>
        <p:nvPicPr>
          <p:cNvPr id="271" name="Google Shape;271;p42"/>
          <p:cNvPicPr preferRelativeResize="0"/>
          <p:nvPr/>
        </p:nvPicPr>
        <p:blipFill>
          <a:blip r:embed="rId3">
            <a:alphaModFix/>
          </a:blip>
          <a:stretch>
            <a:fillRect/>
          </a:stretch>
        </p:blipFill>
        <p:spPr>
          <a:xfrm>
            <a:off x="390650" y="1985300"/>
            <a:ext cx="11585825" cy="7186350"/>
          </a:xfrm>
          <a:prstGeom prst="rect">
            <a:avLst/>
          </a:prstGeom>
          <a:noFill/>
          <a:ln>
            <a:noFill/>
          </a:ln>
        </p:spPr>
      </p:pic>
      <p:pic>
        <p:nvPicPr>
          <p:cNvPr id="272" name="Google Shape;272;p42"/>
          <p:cNvPicPr preferRelativeResize="0"/>
          <p:nvPr/>
        </p:nvPicPr>
        <p:blipFill>
          <a:blip r:embed="rId4">
            <a:alphaModFix/>
          </a:blip>
          <a:stretch>
            <a:fillRect/>
          </a:stretch>
        </p:blipFill>
        <p:spPr>
          <a:xfrm>
            <a:off x="9092950" y="5881902"/>
            <a:ext cx="10684026" cy="512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EVIDENCIAS – MULTIJUGADOR</a:t>
            </a:r>
            <a:endParaRPr/>
          </a:p>
        </p:txBody>
      </p:sp>
      <p:pic>
        <p:nvPicPr>
          <p:cNvPr id="278" name="Google Shape;278;p43"/>
          <p:cNvPicPr preferRelativeResize="0"/>
          <p:nvPr/>
        </p:nvPicPr>
        <p:blipFill rotWithShape="1">
          <a:blip r:embed="rId3">
            <a:alphaModFix/>
          </a:blip>
          <a:srcRect b="0" l="0" r="0" t="0"/>
          <a:stretch/>
        </p:blipFill>
        <p:spPr>
          <a:xfrm>
            <a:off x="2130807" y="1844675"/>
            <a:ext cx="15842486" cy="81198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413250" y="7559675"/>
            <a:ext cx="10134600" cy="101566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sz="6600"/>
              <a:t>PROBLEMÁTICA</a:t>
            </a:r>
            <a:endParaRPr sz="6600"/>
          </a:p>
        </p:txBody>
      </p:sp>
      <p:sp>
        <p:nvSpPr>
          <p:cNvPr id="103" name="Google Shape;103;p17"/>
          <p:cNvSpPr txBox="1"/>
          <p:nvPr/>
        </p:nvSpPr>
        <p:spPr>
          <a:xfrm>
            <a:off x="12677531" y="6082347"/>
            <a:ext cx="1905000" cy="1477328"/>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9600">
                <a:solidFill>
                  <a:schemeClr val="dk1"/>
                </a:solidFill>
                <a:latin typeface="Arial Black"/>
                <a:ea typeface="Arial Black"/>
                <a:cs typeface="Arial Black"/>
                <a:sym typeface="Arial Black"/>
              </a:rPr>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EVIDENCIAS – PERSONALIZACIÓN</a:t>
            </a:r>
            <a:endParaRPr/>
          </a:p>
        </p:txBody>
      </p:sp>
      <p:pic>
        <p:nvPicPr>
          <p:cNvPr id="284" name="Google Shape;284;p44"/>
          <p:cNvPicPr preferRelativeResize="0"/>
          <p:nvPr/>
        </p:nvPicPr>
        <p:blipFill rotWithShape="1">
          <a:blip r:embed="rId3">
            <a:alphaModFix/>
          </a:blip>
          <a:srcRect b="0" l="0" r="0" t="0"/>
          <a:stretch/>
        </p:blipFill>
        <p:spPr>
          <a:xfrm>
            <a:off x="2130800" y="1844675"/>
            <a:ext cx="15842501" cy="83255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2432050" y="714594"/>
            <a:ext cx="169884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EVIDENCIAS – PERSONALIZACIÓN - </a:t>
            </a:r>
            <a:r>
              <a:rPr lang="es-ES"/>
              <a:t>CÓDIGO</a:t>
            </a:r>
            <a:endParaRPr/>
          </a:p>
        </p:txBody>
      </p:sp>
      <p:pic>
        <p:nvPicPr>
          <p:cNvPr id="290" name="Google Shape;290;p45"/>
          <p:cNvPicPr preferRelativeResize="0"/>
          <p:nvPr/>
        </p:nvPicPr>
        <p:blipFill>
          <a:blip r:embed="rId3">
            <a:alphaModFix/>
          </a:blip>
          <a:stretch>
            <a:fillRect/>
          </a:stretch>
        </p:blipFill>
        <p:spPr>
          <a:xfrm>
            <a:off x="10965809" y="1832450"/>
            <a:ext cx="7755741" cy="8243025"/>
          </a:xfrm>
          <a:prstGeom prst="rect">
            <a:avLst/>
          </a:prstGeom>
          <a:noFill/>
          <a:ln>
            <a:noFill/>
          </a:ln>
        </p:spPr>
      </p:pic>
      <p:pic>
        <p:nvPicPr>
          <p:cNvPr id="291" name="Google Shape;291;p45"/>
          <p:cNvPicPr preferRelativeResize="0"/>
          <p:nvPr/>
        </p:nvPicPr>
        <p:blipFill>
          <a:blip r:embed="rId4">
            <a:alphaModFix/>
          </a:blip>
          <a:stretch>
            <a:fillRect/>
          </a:stretch>
        </p:blipFill>
        <p:spPr>
          <a:xfrm>
            <a:off x="1269050" y="1832450"/>
            <a:ext cx="9570825" cy="8243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EVIDENCIAS – COMPATIBILIDAD</a:t>
            </a:r>
            <a:endParaRPr/>
          </a:p>
        </p:txBody>
      </p:sp>
      <p:pic>
        <p:nvPicPr>
          <p:cNvPr descr="Imagen que contiene naturaleza, edificio, oscuro, calle&#10;&#10;Descripción generada automáticamente" id="297" name="Google Shape;297;p46"/>
          <p:cNvPicPr preferRelativeResize="0"/>
          <p:nvPr/>
        </p:nvPicPr>
        <p:blipFill rotWithShape="1">
          <a:blip r:embed="rId3">
            <a:alphaModFix/>
          </a:blip>
          <a:srcRect b="0" l="0" r="0" t="0"/>
          <a:stretch/>
        </p:blipFill>
        <p:spPr>
          <a:xfrm>
            <a:off x="2477293" y="2149475"/>
            <a:ext cx="15149513" cy="78611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4413250" y="7559675"/>
            <a:ext cx="10134600" cy="1015663"/>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sz="6600"/>
              <a:t>RESULTADOS</a:t>
            </a:r>
            <a:endParaRPr sz="6600"/>
          </a:p>
        </p:txBody>
      </p:sp>
      <p:sp>
        <p:nvSpPr>
          <p:cNvPr id="303" name="Google Shape;303;p47"/>
          <p:cNvSpPr txBox="1"/>
          <p:nvPr/>
        </p:nvSpPr>
        <p:spPr>
          <a:xfrm>
            <a:off x="12677531" y="6082347"/>
            <a:ext cx="1905000" cy="1477328"/>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9600">
                <a:solidFill>
                  <a:schemeClr val="dk1"/>
                </a:solidFill>
                <a:latin typeface="Arial Black"/>
                <a:ea typeface="Arial Black"/>
                <a:cs typeface="Arial Black"/>
                <a:sym typeface="Arial Black"/>
              </a:rPr>
              <a:t>07</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RESULTADOS</a:t>
            </a:r>
            <a:endParaRPr/>
          </a:p>
        </p:txBody>
      </p:sp>
      <p:pic>
        <p:nvPicPr>
          <p:cNvPr id="309" name="Google Shape;309;p48" title="Offlimits (1).mov">
            <a:hlinkClick r:id="rId3"/>
          </p:cNvPr>
          <p:cNvPicPr preferRelativeResize="0"/>
          <p:nvPr/>
        </p:nvPicPr>
        <p:blipFill>
          <a:blip r:embed="rId4">
            <a:alphaModFix/>
          </a:blip>
          <a:stretch>
            <a:fillRect/>
          </a:stretch>
        </p:blipFill>
        <p:spPr>
          <a:xfrm>
            <a:off x="2507450" y="1632050"/>
            <a:ext cx="15089198" cy="848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nvSpPr>
        <p:spPr>
          <a:xfrm>
            <a:off x="8159750" y="6250622"/>
            <a:ext cx="19050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s-ES" sz="9600">
                <a:solidFill>
                  <a:srgbClr val="257CE1"/>
                </a:solidFill>
                <a:latin typeface="Arial Black"/>
                <a:ea typeface="Arial Black"/>
                <a:cs typeface="Arial Black"/>
                <a:sym typeface="Arial Black"/>
              </a:rPr>
              <a:t>08</a:t>
            </a:r>
            <a:endParaRPr/>
          </a:p>
        </p:txBody>
      </p:sp>
      <p:sp>
        <p:nvSpPr>
          <p:cNvPr id="315" name="Google Shape;315;p49"/>
          <p:cNvSpPr txBox="1"/>
          <p:nvPr/>
        </p:nvSpPr>
        <p:spPr>
          <a:xfrm>
            <a:off x="1517650" y="7712075"/>
            <a:ext cx="8305800"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i="0" lang="es-ES" sz="4800">
                <a:solidFill>
                  <a:srgbClr val="257CE1"/>
                </a:solidFill>
                <a:latin typeface="Arial"/>
                <a:ea typeface="Arial"/>
                <a:cs typeface="Arial"/>
                <a:sym typeface="Arial"/>
              </a:rPr>
              <a:t>CONCLUSIÓN</a:t>
            </a:r>
            <a:endParaRPr b="1" i="0" sz="4800">
              <a:solidFill>
                <a:srgbClr val="257CE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CONCLUSIÓN</a:t>
            </a:r>
            <a:endParaRPr/>
          </a:p>
        </p:txBody>
      </p:sp>
      <p:sp>
        <p:nvSpPr>
          <p:cNvPr id="321" name="Google Shape;321;p50"/>
          <p:cNvSpPr txBox="1"/>
          <p:nvPr/>
        </p:nvSpPr>
        <p:spPr>
          <a:xfrm>
            <a:off x="1289050" y="1869023"/>
            <a:ext cx="17526000" cy="7480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4800"/>
              <a:t>Offlimits</a:t>
            </a:r>
            <a:r>
              <a:rPr lang="es-ES" sz="4800">
                <a:latin typeface="Arial"/>
                <a:ea typeface="Arial"/>
                <a:cs typeface="Arial"/>
                <a:sym typeface="Arial"/>
              </a:rPr>
              <a:t> responde a una necesidad dentro de la comunidad de Minecraft, ofrece a usuarios los cambios realizados a la altura y profundidad del mundo de un modo más estable y personalizable, sin tener que actualizar a nuevas versiones y/o tener que comprometer sus partidas modificadas.</a:t>
            </a:r>
            <a:endParaRPr sz="4800">
              <a:latin typeface="Arial"/>
              <a:ea typeface="Arial"/>
              <a:cs typeface="Arial"/>
              <a:sym typeface="Arial"/>
            </a:endParaRPr>
          </a:p>
          <a:p>
            <a:pPr indent="0" lvl="0" marL="0" rtl="0" algn="just">
              <a:spcBef>
                <a:spcPts val="0"/>
              </a:spcBef>
              <a:spcAft>
                <a:spcPts val="0"/>
              </a:spcAft>
              <a:buNone/>
            </a:pPr>
            <a:r>
              <a:t/>
            </a:r>
            <a:endParaRPr sz="4800"/>
          </a:p>
          <a:p>
            <a:pPr indent="0" lvl="0" marL="0" rtl="0" algn="r">
              <a:spcBef>
                <a:spcPts val="0"/>
              </a:spcBef>
              <a:spcAft>
                <a:spcPts val="0"/>
              </a:spcAft>
              <a:buNone/>
            </a:pPr>
            <a:r>
              <a:rPr b="1" lang="es-ES" sz="4800"/>
              <a:t>PROYECCIÓN LABORAL</a:t>
            </a:r>
            <a:endParaRPr b="1" sz="4800"/>
          </a:p>
          <a:p>
            <a:pPr indent="0" lvl="0" marL="0" rtl="0" algn="just">
              <a:spcBef>
                <a:spcPts val="0"/>
              </a:spcBef>
              <a:spcAft>
                <a:spcPts val="0"/>
              </a:spcAft>
              <a:buNone/>
            </a:pPr>
            <a:r>
              <a:rPr lang="es-ES" sz="4800"/>
              <a:t>Este proyecto aporta conocimiento en el </a:t>
            </a:r>
            <a:r>
              <a:rPr lang="es-ES" sz="4800"/>
              <a:t>área</a:t>
            </a:r>
            <a:r>
              <a:rPr lang="es-ES" sz="4800"/>
              <a:t> de diseño y desarrollo de videojuegos, junto a la creación y manejo de grandes bases de </a:t>
            </a:r>
            <a:r>
              <a:rPr lang="es-ES" sz="4800"/>
              <a:t>código</a:t>
            </a:r>
            <a:r>
              <a:rPr lang="es-ES" sz="4800"/>
              <a:t>.</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PROBLEMÁTICA – HISTORIA</a:t>
            </a:r>
            <a:endParaRPr/>
          </a:p>
        </p:txBody>
      </p:sp>
      <p:sp>
        <p:nvSpPr>
          <p:cNvPr id="109" name="Google Shape;109;p18"/>
          <p:cNvSpPr txBox="1"/>
          <p:nvPr/>
        </p:nvSpPr>
        <p:spPr>
          <a:xfrm>
            <a:off x="1289050" y="3638738"/>
            <a:ext cx="17526000" cy="40329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3200"/>
              <a:t>Offlimits</a:t>
            </a:r>
            <a:r>
              <a:rPr lang="es-ES" sz="3200">
                <a:latin typeface="Arial"/>
                <a:ea typeface="Arial"/>
                <a:cs typeface="Arial"/>
                <a:sym typeface="Arial"/>
              </a:rPr>
              <a:t> es un </a:t>
            </a:r>
            <a:r>
              <a:rPr b="1" lang="es-ES" sz="3200">
                <a:latin typeface="Arial"/>
                <a:ea typeface="Arial"/>
                <a:cs typeface="Arial"/>
                <a:sym typeface="Arial"/>
              </a:rPr>
              <a:t>complemento</a:t>
            </a:r>
            <a:r>
              <a:rPr lang="es-ES" sz="3200">
                <a:latin typeface="Arial"/>
                <a:ea typeface="Arial"/>
                <a:cs typeface="Arial"/>
                <a:sym typeface="Arial"/>
              </a:rPr>
              <a:t> o mod (modificación) para Minecraft, un juego de tipo </a:t>
            </a:r>
            <a:r>
              <a:rPr b="1" lang="es-ES" sz="3200">
                <a:latin typeface="Arial"/>
                <a:ea typeface="Arial"/>
                <a:cs typeface="Arial"/>
                <a:sym typeface="Arial"/>
              </a:rPr>
              <a:t>sandbox</a:t>
            </a:r>
            <a:r>
              <a:rPr lang="es-ES" sz="3200">
                <a:latin typeface="Arial"/>
                <a:ea typeface="Arial"/>
                <a:cs typeface="Arial"/>
                <a:sym typeface="Arial"/>
              </a:rPr>
              <a:t> creado en el año 2009 por el desarrollador sueco Markus “Notch” Persson y adquirido por Microsoft en el año 2014. Lanzado oficialmente en el año 2011.</a:t>
            </a:r>
            <a:endParaRPr/>
          </a:p>
          <a:p>
            <a:pPr indent="0" lvl="0" marL="0" rtl="0" algn="just">
              <a:spcBef>
                <a:spcPts val="0"/>
              </a:spcBef>
              <a:spcAft>
                <a:spcPts val="0"/>
              </a:spcAft>
              <a:buNone/>
            </a:pPr>
            <a:r>
              <a:t/>
            </a:r>
            <a:endParaRPr sz="3200">
              <a:latin typeface="Arial"/>
              <a:ea typeface="Arial"/>
              <a:cs typeface="Arial"/>
              <a:sym typeface="Arial"/>
            </a:endParaRPr>
          </a:p>
          <a:p>
            <a:pPr indent="0" lvl="0" marL="0" rtl="0" algn="just">
              <a:spcBef>
                <a:spcPts val="0"/>
              </a:spcBef>
              <a:spcAft>
                <a:spcPts val="0"/>
              </a:spcAft>
              <a:buNone/>
            </a:pPr>
            <a:r>
              <a:rPr lang="es-ES" sz="3200">
                <a:latin typeface="Arial"/>
                <a:ea typeface="Arial"/>
                <a:cs typeface="Arial"/>
                <a:sym typeface="Arial"/>
              </a:rPr>
              <a:t>Desde su lanzamiento, el juego ha recibido actualizaciones por versiones semánticas (ej. 1.12.2, 1.16.5, 1.20.1) que añaden nuevo contenido y mantienen el interés de los jugadores. Además, existe una comunidad activa que crea contenido complementario para enriquecer la experiencia del juego.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LÍNEA</a:t>
            </a:r>
            <a:r>
              <a:rPr lang="es-ES"/>
              <a:t> DE TIEMPO DE MINECRAFT (2009 – 2020)</a:t>
            </a:r>
            <a:endParaRPr/>
          </a:p>
        </p:txBody>
      </p:sp>
      <p:pic>
        <p:nvPicPr>
          <p:cNvPr id="115" name="Google Shape;115;p19"/>
          <p:cNvPicPr preferRelativeResize="0"/>
          <p:nvPr/>
        </p:nvPicPr>
        <p:blipFill rotWithShape="1">
          <a:blip r:embed="rId3">
            <a:alphaModFix/>
          </a:blip>
          <a:srcRect b="0" l="0" r="0" t="0"/>
          <a:stretch/>
        </p:blipFill>
        <p:spPr>
          <a:xfrm>
            <a:off x="998826" y="1768475"/>
            <a:ext cx="18106447" cy="91035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PROBLEMÁTICA – FRAMEWORKS Y COMPLEMENTOS</a:t>
            </a:r>
            <a:endParaRPr/>
          </a:p>
        </p:txBody>
      </p:sp>
      <p:sp>
        <p:nvSpPr>
          <p:cNvPr id="121" name="Google Shape;121;p20"/>
          <p:cNvSpPr txBox="1"/>
          <p:nvPr/>
        </p:nvSpPr>
        <p:spPr>
          <a:xfrm>
            <a:off x="1289050" y="2900075"/>
            <a:ext cx="17526000" cy="55104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s-ES" sz="3200">
                <a:latin typeface="Arial"/>
                <a:ea typeface="Arial"/>
                <a:cs typeface="Arial"/>
                <a:sym typeface="Arial"/>
              </a:rPr>
              <a:t>La comunidad de Minecraft ha desarrollado frameworks como </a:t>
            </a:r>
            <a:r>
              <a:rPr b="1" lang="es-ES" sz="3200">
                <a:latin typeface="Arial"/>
                <a:ea typeface="Arial"/>
                <a:cs typeface="Arial"/>
                <a:sym typeface="Arial"/>
              </a:rPr>
              <a:t>Forge</a:t>
            </a:r>
            <a:r>
              <a:rPr lang="es-ES" sz="3200">
                <a:latin typeface="Arial"/>
                <a:ea typeface="Arial"/>
                <a:cs typeface="Arial"/>
                <a:sym typeface="Arial"/>
              </a:rPr>
              <a:t> y </a:t>
            </a:r>
            <a:r>
              <a:rPr b="1" lang="es-ES" sz="3200">
                <a:latin typeface="Arial"/>
                <a:ea typeface="Arial"/>
                <a:cs typeface="Arial"/>
                <a:sym typeface="Arial"/>
              </a:rPr>
              <a:t>Fabric</a:t>
            </a:r>
            <a:r>
              <a:rPr lang="es-ES" sz="3200">
                <a:latin typeface="Arial"/>
                <a:ea typeface="Arial"/>
                <a:cs typeface="Arial"/>
                <a:sym typeface="Arial"/>
              </a:rPr>
              <a:t> para crear e integrar complementos al juego. Aunque ambos cumplen funciones similares, no son compatibles entre sí, lo que lleva a que algunos complementos tengan versiones </a:t>
            </a:r>
            <a:r>
              <a:rPr lang="es-ES" sz="3200"/>
              <a:t>específicas</a:t>
            </a:r>
            <a:r>
              <a:rPr lang="es-ES" sz="3200">
                <a:latin typeface="Arial"/>
                <a:ea typeface="Arial"/>
                <a:cs typeface="Arial"/>
                <a:sym typeface="Arial"/>
              </a:rPr>
              <a:t> en cada uno. </a:t>
            </a:r>
            <a:endParaRPr/>
          </a:p>
          <a:p>
            <a:pPr indent="0" lvl="0" marL="0" rtl="0" algn="just">
              <a:spcBef>
                <a:spcPts val="0"/>
              </a:spcBef>
              <a:spcAft>
                <a:spcPts val="0"/>
              </a:spcAft>
              <a:buNone/>
            </a:pPr>
            <a:r>
              <a:t/>
            </a:r>
            <a:endParaRPr sz="3200">
              <a:latin typeface="Arial"/>
              <a:ea typeface="Arial"/>
              <a:cs typeface="Arial"/>
              <a:sym typeface="Arial"/>
            </a:endParaRPr>
          </a:p>
          <a:p>
            <a:pPr indent="0" lvl="0" marL="0" rtl="0" algn="just">
              <a:spcBef>
                <a:spcPts val="0"/>
              </a:spcBef>
              <a:spcAft>
                <a:spcPts val="0"/>
              </a:spcAft>
              <a:buNone/>
            </a:pPr>
            <a:r>
              <a:rPr lang="es-ES" sz="3200">
                <a:latin typeface="Arial"/>
                <a:ea typeface="Arial"/>
                <a:cs typeface="Arial"/>
                <a:sym typeface="Arial"/>
              </a:rPr>
              <a:t>Programar para ambas frameworks puede ser laborioso y generar problemas de paridad, por lo que muchos desarrolladores eligen enfocarse en solo una.</a:t>
            </a:r>
            <a:endParaRPr/>
          </a:p>
          <a:p>
            <a:pPr indent="0" lvl="0" marL="0" rtl="0" algn="just">
              <a:spcBef>
                <a:spcPts val="0"/>
              </a:spcBef>
              <a:spcAft>
                <a:spcPts val="0"/>
              </a:spcAft>
              <a:buNone/>
            </a:pPr>
            <a:r>
              <a:t/>
            </a:r>
            <a:endParaRPr sz="3200">
              <a:latin typeface="Arial"/>
              <a:ea typeface="Arial"/>
              <a:cs typeface="Arial"/>
              <a:sym typeface="Arial"/>
            </a:endParaRPr>
          </a:p>
          <a:p>
            <a:pPr indent="0" lvl="0" marL="0" rtl="0" algn="just">
              <a:spcBef>
                <a:spcPts val="0"/>
              </a:spcBef>
              <a:spcAft>
                <a:spcPts val="0"/>
              </a:spcAft>
              <a:buNone/>
            </a:pPr>
            <a:r>
              <a:rPr lang="es-ES" sz="3200">
                <a:latin typeface="Arial"/>
                <a:ea typeface="Arial"/>
                <a:cs typeface="Arial"/>
                <a:sym typeface="Arial"/>
              </a:rPr>
              <a:t>Además, los complementos deben adaptarse a las actualizaciones de Minecraft, lo que puede ser un desafío para los desarrolladores, llevando a algunos descontinuar sus proyectos cuando el juego avanza a nuevas versiones.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idx="1" type="body"/>
          </p:nvPr>
        </p:nvSpPr>
        <p:spPr>
          <a:xfrm>
            <a:off x="727227" y="755454"/>
            <a:ext cx="16792500" cy="7389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PROBLEMÁTICA – </a:t>
            </a:r>
            <a:r>
              <a:rPr lang="es-ES"/>
              <a:t>LÍMITE</a:t>
            </a:r>
            <a:r>
              <a:rPr lang="es-ES"/>
              <a:t> DE ALTURA</a:t>
            </a:r>
            <a:endParaRPr/>
          </a:p>
        </p:txBody>
      </p:sp>
      <p:sp>
        <p:nvSpPr>
          <p:cNvPr id="127" name="Google Shape;127;p21"/>
          <p:cNvSpPr txBox="1"/>
          <p:nvPr/>
        </p:nvSpPr>
        <p:spPr>
          <a:xfrm>
            <a:off x="1289050" y="3146296"/>
            <a:ext cx="17526000" cy="50178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s-ES" sz="3200">
                <a:latin typeface="Arial"/>
                <a:ea typeface="Arial"/>
                <a:cs typeface="Arial"/>
                <a:sym typeface="Arial"/>
              </a:rPr>
              <a:t>Minecraft contaba con un límite de altura de </a:t>
            </a:r>
            <a:r>
              <a:rPr b="1" lang="es-ES" sz="3200">
                <a:latin typeface="Arial"/>
                <a:ea typeface="Arial"/>
                <a:cs typeface="Arial"/>
                <a:sym typeface="Arial"/>
              </a:rPr>
              <a:t>256 bloques</a:t>
            </a:r>
            <a:r>
              <a:rPr lang="es-ES" sz="3200">
                <a:latin typeface="Arial"/>
                <a:ea typeface="Arial"/>
                <a:cs typeface="Arial"/>
                <a:sym typeface="Arial"/>
              </a:rPr>
              <a:t>, pero tras las solicitudes de los usuarios, en la actualización 1.17 se amplió a </a:t>
            </a:r>
            <a:r>
              <a:rPr b="1" lang="es-ES" sz="3200">
                <a:latin typeface="Arial"/>
                <a:ea typeface="Arial"/>
                <a:cs typeface="Arial"/>
                <a:sym typeface="Arial"/>
              </a:rPr>
              <a:t>320 bloques</a:t>
            </a:r>
            <a:r>
              <a:rPr lang="es-ES" sz="3200">
                <a:latin typeface="Arial"/>
                <a:ea typeface="Arial"/>
                <a:cs typeface="Arial"/>
                <a:sym typeface="Arial"/>
              </a:rPr>
              <a:t> y se añadieron </a:t>
            </a:r>
            <a:r>
              <a:rPr b="1" lang="es-ES" sz="3200">
                <a:latin typeface="Arial"/>
                <a:ea typeface="Arial"/>
                <a:cs typeface="Arial"/>
                <a:sym typeface="Arial"/>
              </a:rPr>
              <a:t>64 bloques de profundidad</a:t>
            </a:r>
            <a:r>
              <a:rPr lang="es-ES" sz="3200">
                <a:latin typeface="Arial"/>
                <a:ea typeface="Arial"/>
                <a:cs typeface="Arial"/>
                <a:sym typeface="Arial"/>
              </a:rPr>
              <a:t>. Sin embargo, esta actualización </a:t>
            </a:r>
            <a:r>
              <a:rPr lang="es-ES" sz="3200"/>
              <a:t>afectó</a:t>
            </a:r>
            <a:r>
              <a:rPr lang="es-ES" sz="3200">
                <a:latin typeface="Arial"/>
                <a:ea typeface="Arial"/>
                <a:cs typeface="Arial"/>
                <a:sym typeface="Arial"/>
              </a:rPr>
              <a:t> negativamente el rendimiento en ordenadores menos potentes, lo que </a:t>
            </a:r>
            <a:r>
              <a:rPr lang="es-ES" sz="3200"/>
              <a:t>llevó</a:t>
            </a:r>
            <a:r>
              <a:rPr lang="es-ES" sz="3200">
                <a:latin typeface="Arial"/>
                <a:ea typeface="Arial"/>
                <a:cs typeface="Arial"/>
                <a:sym typeface="Arial"/>
              </a:rPr>
              <a:t> a algunos jugadores a no actualizar. Además, muchos prefieren quedarse en la versión 1.17 para evitar problemas con sus partidas modificadas, ya que actualizar puede ser complicado si algunos complementos se descontinuaron.</a:t>
            </a:r>
            <a:endParaRPr/>
          </a:p>
          <a:p>
            <a:pPr indent="0" lvl="0" marL="0" rtl="0" algn="just">
              <a:spcBef>
                <a:spcPts val="0"/>
              </a:spcBef>
              <a:spcAft>
                <a:spcPts val="0"/>
              </a:spcAft>
              <a:buNone/>
            </a:pPr>
            <a:r>
              <a:t/>
            </a:r>
            <a:endParaRPr sz="3200">
              <a:latin typeface="Arial"/>
              <a:ea typeface="Arial"/>
              <a:cs typeface="Arial"/>
              <a:sym typeface="Arial"/>
            </a:endParaRPr>
          </a:p>
          <a:p>
            <a:pPr indent="0" lvl="0" marL="0" rtl="0" algn="just">
              <a:spcBef>
                <a:spcPts val="0"/>
              </a:spcBef>
              <a:spcAft>
                <a:spcPts val="0"/>
              </a:spcAft>
              <a:buNone/>
            </a:pPr>
            <a:r>
              <a:rPr lang="es-ES" sz="3200">
                <a:latin typeface="Arial"/>
                <a:ea typeface="Arial"/>
                <a:cs typeface="Arial"/>
                <a:sym typeface="Arial"/>
              </a:rPr>
              <a:t>Para abordar esto, existen complementos que permiten a los usuarios disfrutar de contenido de actualizaciones futuras en versiones anteriores, sin necesidad de actualizar sus partidas.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2432050" y="714594"/>
            <a:ext cx="16988263"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s-ES"/>
              <a:t>PROBLEMÁTICA – COMPETENCIAS</a:t>
            </a:r>
            <a:endParaRPr/>
          </a:p>
        </p:txBody>
      </p:sp>
      <p:sp>
        <p:nvSpPr>
          <p:cNvPr id="133" name="Google Shape;133;p22"/>
          <p:cNvSpPr txBox="1"/>
          <p:nvPr/>
        </p:nvSpPr>
        <p:spPr>
          <a:xfrm>
            <a:off x="1289050" y="2038300"/>
            <a:ext cx="17526000" cy="7234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s-ES" sz="3200">
                <a:latin typeface="Arial"/>
                <a:ea typeface="Arial"/>
                <a:cs typeface="Arial"/>
                <a:sym typeface="Arial"/>
              </a:rPr>
              <a:t>Existen algunos complementos que pueden considerarse como competencias para Offlimits:</a:t>
            </a:r>
            <a:endParaRPr/>
          </a:p>
          <a:p>
            <a:pPr indent="0" lvl="0" marL="0" rtl="0" algn="just">
              <a:spcBef>
                <a:spcPts val="0"/>
              </a:spcBef>
              <a:spcAft>
                <a:spcPts val="0"/>
              </a:spcAft>
              <a:buNone/>
            </a:pPr>
            <a:r>
              <a:t/>
            </a:r>
            <a:endParaRPr b="1" sz="3200">
              <a:latin typeface="Arial"/>
              <a:ea typeface="Arial"/>
              <a:cs typeface="Arial"/>
              <a:sym typeface="Arial"/>
            </a:endParaRPr>
          </a:p>
          <a:p>
            <a:pPr indent="0" lvl="0" marL="0" rtl="0" algn="just">
              <a:spcBef>
                <a:spcPts val="0"/>
              </a:spcBef>
              <a:spcAft>
                <a:spcPts val="0"/>
              </a:spcAft>
              <a:buNone/>
            </a:pPr>
            <a:r>
              <a:rPr b="1" lang="es-ES" sz="3200">
                <a:latin typeface="Arial"/>
                <a:ea typeface="Arial"/>
                <a:cs typeface="Arial"/>
                <a:sym typeface="Arial"/>
              </a:rPr>
              <a:t>CUBIC CHUNKS</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Extiende el límite de altura y profundidad de manera infinita al cambiar </a:t>
            </a:r>
            <a:r>
              <a:rPr lang="es-ES" sz="2800"/>
              <a:t>cómo</a:t>
            </a:r>
            <a:r>
              <a:rPr lang="es-ES" sz="2800">
                <a:latin typeface="Arial"/>
                <a:ea typeface="Arial"/>
                <a:cs typeface="Arial"/>
                <a:sym typeface="Arial"/>
              </a:rPr>
              <a:t> se genera el terreno.</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Tiene un impacto muy grande en el rendimiento, se requiere un ordenador muy potente para utilizarlo sin problemas.</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Es un complemento realizado de forma experimental, y no se recomienda utilizarlo en partidas de largo plazo o multijugador.</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Su versión más estable se encuentra dentro de la actualización 1.12.2, quedando muy </a:t>
            </a:r>
            <a:r>
              <a:rPr lang="es-ES" sz="2800"/>
              <a:t>atrás</a:t>
            </a:r>
            <a:r>
              <a:rPr lang="es-ES" sz="2800">
                <a:latin typeface="Arial"/>
                <a:ea typeface="Arial"/>
                <a:cs typeface="Arial"/>
                <a:sym typeface="Arial"/>
              </a:rPr>
              <a:t>.</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Su desarrollo es muy lento y con actividad mínima.</a:t>
            </a:r>
            <a:endParaRPr/>
          </a:p>
          <a:p>
            <a:pPr indent="-279400" lvl="0" marL="457200" rtl="0" algn="just">
              <a:spcBef>
                <a:spcPts val="0"/>
              </a:spcBef>
              <a:spcAft>
                <a:spcPts val="0"/>
              </a:spcAft>
              <a:buSzPts val="2800"/>
              <a:buFont typeface="Arial"/>
              <a:buNone/>
            </a:pPr>
            <a:r>
              <a:t/>
            </a:r>
            <a:endParaRPr sz="2800">
              <a:latin typeface="Arial"/>
              <a:ea typeface="Arial"/>
              <a:cs typeface="Arial"/>
              <a:sym typeface="Arial"/>
            </a:endParaRPr>
          </a:p>
          <a:p>
            <a:pPr indent="0" lvl="0" marL="0" rtl="0" algn="just">
              <a:spcBef>
                <a:spcPts val="0"/>
              </a:spcBef>
              <a:spcAft>
                <a:spcPts val="0"/>
              </a:spcAft>
              <a:buNone/>
            </a:pPr>
            <a:r>
              <a:rPr b="1" lang="es-ES" sz="3200">
                <a:latin typeface="Arial"/>
                <a:ea typeface="Arial"/>
                <a:cs typeface="Arial"/>
                <a:sym typeface="Arial"/>
              </a:rPr>
              <a:t>TALL WORLDS</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Extiende el límite de altura hasta los 512 bloques.</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Es un producto experimental funcional, pero no es compatible con la mayoría de los complementos.</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Su versión más estable se encuentra dentro de la actualización 1.15.2.</a:t>
            </a:r>
            <a:endParaRPr/>
          </a:p>
          <a:p>
            <a:pPr indent="-457200" lvl="0" marL="457200" rtl="0" algn="just">
              <a:spcBef>
                <a:spcPts val="0"/>
              </a:spcBef>
              <a:spcAft>
                <a:spcPts val="0"/>
              </a:spcAft>
              <a:buSzPts val="2800"/>
              <a:buFont typeface="Arial"/>
              <a:buChar char="-"/>
            </a:pPr>
            <a:r>
              <a:rPr lang="es-ES" sz="2800">
                <a:latin typeface="Arial"/>
                <a:ea typeface="Arial"/>
                <a:cs typeface="Arial"/>
                <a:sym typeface="Arial"/>
              </a:rPr>
              <a:t>Su desarrollo se ha frenado y no ha visto actividad durante los últimos 2 años.</a:t>
            </a:r>
            <a:endParaRPr/>
          </a:p>
        </p:txBody>
      </p:sp>
      <p:pic>
        <p:nvPicPr>
          <p:cNvPr id="134" name="Google Shape;134;p22"/>
          <p:cNvPicPr preferRelativeResize="0"/>
          <p:nvPr/>
        </p:nvPicPr>
        <p:blipFill rotWithShape="1">
          <a:blip r:embed="rId3">
            <a:alphaModFix/>
          </a:blip>
          <a:srcRect b="0" l="0" r="0" t="0"/>
          <a:stretch/>
        </p:blipFill>
        <p:spPr>
          <a:xfrm>
            <a:off x="0" y="2682875"/>
            <a:ext cx="1295400" cy="1295400"/>
          </a:xfrm>
          <a:prstGeom prst="rect">
            <a:avLst/>
          </a:prstGeom>
          <a:noFill/>
          <a:ln>
            <a:noFill/>
          </a:ln>
        </p:spPr>
      </p:pic>
      <p:pic>
        <p:nvPicPr>
          <p:cNvPr id="135" name="Google Shape;135;p22"/>
          <p:cNvPicPr preferRelativeResize="0"/>
          <p:nvPr/>
        </p:nvPicPr>
        <p:blipFill rotWithShape="1">
          <a:blip r:embed="rId4">
            <a:alphaModFix/>
          </a:blip>
          <a:srcRect b="0" l="0" r="0" t="0"/>
          <a:stretch/>
        </p:blipFill>
        <p:spPr>
          <a:xfrm>
            <a:off x="6350" y="6686551"/>
            <a:ext cx="1289050" cy="128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727227" y="755454"/>
            <a:ext cx="16792423" cy="738664"/>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s-ES"/>
              <a:t>PROBLEMÁTICA – SOLUCIÓN</a:t>
            </a:r>
            <a:endParaRPr/>
          </a:p>
        </p:txBody>
      </p:sp>
      <p:sp>
        <p:nvSpPr>
          <p:cNvPr id="141" name="Google Shape;141;p23"/>
          <p:cNvSpPr txBox="1"/>
          <p:nvPr/>
        </p:nvSpPr>
        <p:spPr>
          <a:xfrm>
            <a:off x="1289050" y="2930852"/>
            <a:ext cx="17526000" cy="54489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lang="es-ES" sz="3200"/>
              <a:t>Offlimits</a:t>
            </a:r>
            <a:r>
              <a:rPr lang="es-ES" sz="3200">
                <a:latin typeface="Arial"/>
                <a:ea typeface="Arial"/>
                <a:cs typeface="Arial"/>
                <a:sym typeface="Arial"/>
              </a:rPr>
              <a:t> busca introducir los cambios realizados a la altura y profundidad de Minecraft como un complemento, este se encuentra principalmente desarrollado en la versión 1.16.5 por su alta demanda, y busca ofrecer a los usuarios una experiencia más estable y personalizable.</a:t>
            </a:r>
            <a:endParaRPr/>
          </a:p>
          <a:p>
            <a:pPr indent="0" lvl="0" marL="0" rtl="0" algn="just">
              <a:spcBef>
                <a:spcPts val="0"/>
              </a:spcBef>
              <a:spcAft>
                <a:spcPts val="0"/>
              </a:spcAft>
              <a:buNone/>
            </a:pPr>
            <a:r>
              <a:t/>
            </a:r>
            <a:endParaRPr sz="3200">
              <a:latin typeface="Arial"/>
              <a:ea typeface="Arial"/>
              <a:cs typeface="Arial"/>
              <a:sym typeface="Arial"/>
            </a:endParaRPr>
          </a:p>
          <a:p>
            <a:pPr indent="0" lvl="0" marL="0" rtl="0" algn="just">
              <a:spcBef>
                <a:spcPts val="0"/>
              </a:spcBef>
              <a:spcAft>
                <a:spcPts val="0"/>
              </a:spcAft>
              <a:buNone/>
            </a:pPr>
            <a:r>
              <a:rPr lang="es-ES" sz="3200">
                <a:latin typeface="Arial"/>
                <a:ea typeface="Arial"/>
                <a:cs typeface="Arial"/>
                <a:sym typeface="Arial"/>
              </a:rPr>
              <a:t>Contenidos:</a:t>
            </a:r>
            <a:endParaRPr/>
          </a:p>
          <a:p>
            <a:pPr indent="-457200" lvl="0" marL="457200" rtl="0" algn="just">
              <a:spcBef>
                <a:spcPts val="0"/>
              </a:spcBef>
              <a:spcAft>
                <a:spcPts val="0"/>
              </a:spcAft>
              <a:buSzPts val="3200"/>
              <a:buFont typeface="Arial"/>
              <a:buChar char="-"/>
            </a:pPr>
            <a:r>
              <a:rPr lang="es-ES" sz="3200">
                <a:latin typeface="Arial"/>
                <a:ea typeface="Arial"/>
                <a:cs typeface="Arial"/>
                <a:sym typeface="Arial"/>
              </a:rPr>
              <a:t>Incrementar la altura y profundidad del mundo, con niveles configurables.</a:t>
            </a:r>
            <a:endParaRPr/>
          </a:p>
          <a:p>
            <a:pPr indent="-457200" lvl="0" marL="457200" rtl="0" algn="just">
              <a:spcBef>
                <a:spcPts val="0"/>
              </a:spcBef>
              <a:spcAft>
                <a:spcPts val="0"/>
              </a:spcAft>
              <a:buSzPts val="3200"/>
              <a:buFont typeface="Arial"/>
              <a:buChar char="-"/>
            </a:pPr>
            <a:r>
              <a:rPr lang="es-ES" sz="3200">
                <a:latin typeface="Arial"/>
                <a:ea typeface="Arial"/>
                <a:cs typeface="Arial"/>
                <a:sym typeface="Arial"/>
              </a:rPr>
              <a:t>Modificar la generación de terreno para funcionar con los nuevos niveles de profundidad.</a:t>
            </a:r>
            <a:endParaRPr/>
          </a:p>
          <a:p>
            <a:pPr indent="-457200" lvl="0" marL="457200" rtl="0" algn="just">
              <a:spcBef>
                <a:spcPts val="0"/>
              </a:spcBef>
              <a:spcAft>
                <a:spcPts val="0"/>
              </a:spcAft>
              <a:buSzPts val="3200"/>
              <a:buFont typeface="Arial"/>
              <a:buChar char="-"/>
            </a:pPr>
            <a:r>
              <a:rPr lang="es-ES" sz="3200">
                <a:latin typeface="Arial"/>
                <a:ea typeface="Arial"/>
                <a:cs typeface="Arial"/>
                <a:sym typeface="Arial"/>
              </a:rPr>
              <a:t>Implementar una nueva generación de cuevas y acuíferos para poblar el subterráneo.</a:t>
            </a:r>
            <a:endParaRPr/>
          </a:p>
          <a:p>
            <a:pPr indent="-457200" lvl="0" marL="457200" rtl="0" algn="just">
              <a:spcBef>
                <a:spcPts val="0"/>
              </a:spcBef>
              <a:spcAft>
                <a:spcPts val="0"/>
              </a:spcAft>
              <a:buSzPts val="3200"/>
              <a:buFont typeface="Arial"/>
              <a:buChar char="-"/>
            </a:pPr>
            <a:r>
              <a:rPr lang="es-ES" sz="3200">
                <a:latin typeface="Arial"/>
                <a:ea typeface="Arial"/>
                <a:cs typeface="Arial"/>
                <a:sym typeface="Arial"/>
              </a:rPr>
              <a:t>Implementar compatibilidad con complementos de generación de terreno y optimización.</a:t>
            </a:r>
            <a:endParaRPr/>
          </a:p>
          <a:p>
            <a:pPr indent="-457200" lvl="0" marL="457200" rtl="0" algn="just">
              <a:spcBef>
                <a:spcPts val="0"/>
              </a:spcBef>
              <a:spcAft>
                <a:spcPts val="0"/>
              </a:spcAft>
              <a:buSzPts val="3200"/>
              <a:buFont typeface="Arial"/>
              <a:buChar char="-"/>
            </a:pPr>
            <a:r>
              <a:rPr lang="es-ES" sz="3200">
                <a:latin typeface="Arial"/>
                <a:ea typeface="Arial"/>
                <a:cs typeface="Arial"/>
                <a:sym typeface="Arial"/>
              </a:rPr>
              <a:t>Funcionalidad en las frameworks de Forge y Fabric para satisfacer a ambas comunidades.</a:t>
            </a:r>
            <a:endParaRPr/>
          </a:p>
          <a:p>
            <a:pPr indent="-279400" lvl="0" marL="457200" rtl="0" algn="just">
              <a:spcBef>
                <a:spcPts val="0"/>
              </a:spcBef>
              <a:spcAft>
                <a:spcPts val="0"/>
              </a:spcAft>
              <a:buSzPts val="2800"/>
              <a:buFont typeface="Arial"/>
              <a:buNone/>
            </a:pPr>
            <a:r>
              <a:t/>
            </a:r>
            <a:endParaRPr sz="28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